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4"/>
  </p:sldMasterIdLst>
  <p:notesMasterIdLst>
    <p:notesMasterId r:id="rId25"/>
  </p:notesMasterIdLst>
  <p:sldIdLst>
    <p:sldId id="256" r:id="rId5"/>
    <p:sldId id="257" r:id="rId6"/>
    <p:sldId id="259" r:id="rId7"/>
    <p:sldId id="308" r:id="rId8"/>
    <p:sldId id="313" r:id="rId9"/>
    <p:sldId id="260" r:id="rId10"/>
    <p:sldId id="261" r:id="rId11"/>
    <p:sldId id="276" r:id="rId12"/>
    <p:sldId id="314" r:id="rId13"/>
    <p:sldId id="306" r:id="rId14"/>
    <p:sldId id="270" r:id="rId15"/>
    <p:sldId id="307" r:id="rId16"/>
    <p:sldId id="309" r:id="rId17"/>
    <p:sldId id="310" r:id="rId18"/>
    <p:sldId id="315" r:id="rId19"/>
    <p:sldId id="316" r:id="rId20"/>
    <p:sldId id="317" r:id="rId21"/>
    <p:sldId id="318" r:id="rId22"/>
    <p:sldId id="271" r:id="rId23"/>
    <p:sldId id="290" r:id="rId24"/>
  </p:sldIdLst>
  <p:sldSz cx="9144000" cy="5143500" type="screen16x9"/>
  <p:notesSz cx="6858000" cy="9144000"/>
  <p:embeddedFontLst>
    <p:embeddedFont>
      <p:font typeface="Catamaran" panose="020B0604020202020204" charset="0"/>
      <p:regular r:id="rId26"/>
      <p:bold r:id="rId27"/>
    </p:embeddedFont>
    <p:embeddedFont>
      <p:font typeface="Catamaran Light" panose="020B0604020202020204" charset="0"/>
      <p:regular r:id="rId28"/>
      <p:bold r:id="rId29"/>
    </p:embeddedFont>
    <p:embeddedFont>
      <p:font typeface="Georgia" panose="02040502050405020303" pitchFamily="18" charset="0"/>
      <p:regular r:id="rId30"/>
      <p:bold r:id="rId31"/>
      <p:italic r:id="rId32"/>
      <p:boldItalic r:id="rId33"/>
    </p:embeddedFont>
    <p:embeddedFont>
      <p:font typeface="Georgia" panose="02040502050405020303" pitchFamily="18" charset="0"/>
      <p:regular r:id="rId30"/>
      <p:bold r:id="rId31"/>
      <p:italic r:id="rId32"/>
      <p:boldItalic r:id="rId33"/>
    </p:embeddedFont>
    <p:embeddedFont>
      <p:font typeface="Livvic" panose="020B0604020202020204" charset="0"/>
      <p:regular r:id="rId34"/>
      <p:bold r:id="rId35"/>
      <p:italic r:id="rId36"/>
      <p:boldItalic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56D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025900-6777-41A3-A1F3-004EADCF0A94}" v="3" dt="2025-03-17T15:50:57.540"/>
  </p1510:revLst>
</p1510:revInfo>
</file>

<file path=ppt/tableStyles.xml><?xml version="1.0" encoding="utf-8"?>
<a:tblStyleLst xmlns:a="http://schemas.openxmlformats.org/drawingml/2006/main" def="{99618395-C7D2-4AB6-9E00-CAB490610D61}">
  <a:tblStyle styleId="{99618395-C7D2-4AB6-9E00-CAB490610D6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906" autoAdjust="0"/>
  </p:normalViewPr>
  <p:slideViewPr>
    <p:cSldViewPr snapToGrid="0">
      <p:cViewPr varScale="1">
        <p:scale>
          <a:sx n="176" d="100"/>
          <a:sy n="176" d="100"/>
        </p:scale>
        <p:origin x="1374"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7.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Introduce yourself, your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dc4803ff4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dc4803ff4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387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dc4803ff4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dc4803ff4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So, what did we just learn? To answer our first question</a:t>
            </a:r>
          </a:p>
          <a:p>
            <a:pPr marL="158750" indent="0">
              <a:buNone/>
            </a:pPr>
            <a:r>
              <a:rPr lang="en-US" dirty="0"/>
              <a:t>Library service areas are not heterogenous across space and there are different kinds of publics across Chicago. </a:t>
            </a:r>
          </a:p>
          <a:p>
            <a:pPr marL="158750" indent="0">
              <a:buNone/>
            </a:pPr>
            <a:r>
              <a:rPr lang="en-US" dirty="0"/>
              <a:t>This is important because different publics will have different social needs and therefore different needs for the library to meet. </a:t>
            </a:r>
          </a:p>
          <a:p>
            <a:pPr marL="158750" indent="0">
              <a:buNone/>
            </a:pPr>
            <a:r>
              <a:rPr lang="en-US" dirty="0"/>
              <a:t>Circulation, one of the most commonly used metrics for library service, seem to only represent one kind of public.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dc4803ff4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dc4803ff4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Some non-traditional services were found in almost all public libraries including access to computers, meeting rooms and homework help. All 80 libraries had computers available at their facilities while 93% of libraries had a meeting room and 96% offered some form of homework help. </a:t>
            </a:r>
          </a:p>
          <a:p>
            <a:pPr marL="0" lvl="0" indent="0" algn="l" rtl="0">
              <a:spcBef>
                <a:spcPts val="0"/>
              </a:spcBef>
              <a:spcAft>
                <a:spcPts val="0"/>
              </a:spcAft>
              <a:buNone/>
            </a:pPr>
            <a:endParaRPr lang="en-US" sz="1800" b="0" i="0" u="none" strike="noStrike" dirty="0">
              <a:solidFill>
                <a:srgbClr val="000000"/>
              </a:solidFill>
              <a:effectLst/>
              <a:latin typeface="Times New Roman" panose="02020603050405020304" pitchFamily="18" charset="0"/>
            </a:endParaRPr>
          </a:p>
          <a:p>
            <a:pPr marL="0" lvl="0" indent="0" algn="l" rtl="0">
              <a:spcBef>
                <a:spcPts val="0"/>
              </a:spcBef>
              <a:spcAft>
                <a:spcPts val="0"/>
              </a:spcAft>
              <a:buNone/>
            </a:pPr>
            <a:r>
              <a:rPr lang="en-US" sz="1800" b="0" i="0" u="none" strike="noStrike" dirty="0">
                <a:solidFill>
                  <a:srgbClr val="000000"/>
                </a:solidFill>
                <a:effectLst/>
                <a:latin typeface="Georgia" panose="02040502050405020303" pitchFamily="18" charset="0"/>
              </a:rPr>
              <a:t>Less than 50% of the libraries offered In Person Homework Help (43%) Materials in a language other than English(48%)study rooms (34%), and YouMedia programming (41%). Less than 25% of the 80 libraries offered other kinds of non-traditional services like Cyber Navigators (23%), Citizenship Corner (14%), Mental Health Services (18%) and Hotspot Lending (21%).</a:t>
            </a:r>
          </a:p>
          <a:p>
            <a:pPr marL="0" lvl="0" indent="0" algn="l" rtl="0">
              <a:spcBef>
                <a:spcPts val="0"/>
              </a:spcBef>
              <a:spcAft>
                <a:spcPts val="0"/>
              </a:spcAft>
              <a:buNone/>
            </a:pPr>
            <a:endParaRPr lang="en-US" sz="1800" b="0" i="0" u="none" strike="noStrike" dirty="0">
              <a:solidFill>
                <a:srgbClr val="000000"/>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dirty="0">
                <a:solidFill>
                  <a:srgbClr val="000000"/>
                </a:solidFill>
                <a:effectLst/>
                <a:latin typeface="Georgia" panose="02040502050405020303" pitchFamily="18" charset="0"/>
              </a:rPr>
              <a:t>Let’s look to Citizenship Corner as an example which is a program that includes spreads USCIS materials, enhanced collections on immigration and free assistance with the naturalization process.  </a:t>
            </a:r>
            <a:endParaRPr lang="en-US" b="0" dirty="0">
              <a:effectLst/>
            </a:endParaRPr>
          </a:p>
          <a:p>
            <a:pPr marL="0" lvl="0" indent="0" algn="l" rtl="0">
              <a:spcBef>
                <a:spcPts val="0"/>
              </a:spcBef>
              <a:spcAft>
                <a:spcPts val="0"/>
              </a:spcAft>
              <a:buNone/>
            </a:pPr>
            <a:br>
              <a:rPr lang="en-US" dirty="0"/>
            </a:br>
            <a:endParaRPr dirty="0"/>
          </a:p>
        </p:txBody>
      </p:sp>
    </p:spTree>
    <p:extLst>
      <p:ext uri="{BB962C8B-B14F-4D97-AF65-F5344CB8AC3E}">
        <p14:creationId xmlns:p14="http://schemas.microsoft.com/office/powerpoint/2010/main" val="1890220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1371600" indent="0" rtl="0">
              <a:spcBef>
                <a:spcPts val="1200"/>
              </a:spcBef>
              <a:spcAft>
                <a:spcPts val="1200"/>
              </a:spcAft>
              <a:buNone/>
            </a:pPr>
            <a:r>
              <a:rPr lang="en-US" sz="1800" b="0" i="0" u="none" strike="noStrike" dirty="0">
                <a:solidFill>
                  <a:srgbClr val="000000"/>
                </a:solidFill>
                <a:effectLst/>
                <a:latin typeface="Times New Roman" panose="02020603050405020304" pitchFamily="18" charset="0"/>
              </a:rPr>
              <a:t>Libraries that were identified as having Citizenship Corners were predominantly located in or near LSAs with foreign-born populations ranging from 20-40%.</a:t>
            </a:r>
            <a:endParaRPr lang="en-US" b="0" dirty="0">
              <a:effectLst/>
            </a:endParaRPr>
          </a:p>
        </p:txBody>
      </p:sp>
    </p:spTree>
    <p:extLst>
      <p:ext uri="{BB962C8B-B14F-4D97-AF65-F5344CB8AC3E}">
        <p14:creationId xmlns:p14="http://schemas.microsoft.com/office/powerpoint/2010/main" val="2843564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b="0" i="0" u="none" strike="noStrike" dirty="0">
                <a:solidFill>
                  <a:srgbClr val="000000"/>
                </a:solidFill>
                <a:effectLst/>
                <a:latin typeface="Times New Roman" panose="02020603050405020304" pitchFamily="18" charset="0"/>
              </a:rPr>
              <a:t>LSAs that provide Citizenship Corner services have proportionally larger white (36.8%), Latinx (39.2%) and Asian (11.7%) populations compared to those that did not. On the other hand, LSAs that do not provide Citizenship Corner services had a proportionally larger Black population (32.3%) as opposed to the LSAs that did.</a:t>
            </a:r>
            <a:endParaRPr lang="en-US" dirty="0"/>
          </a:p>
        </p:txBody>
      </p:sp>
    </p:spTree>
    <p:extLst>
      <p:ext uri="{BB962C8B-B14F-4D97-AF65-F5344CB8AC3E}">
        <p14:creationId xmlns:p14="http://schemas.microsoft.com/office/powerpoint/2010/main" val="1036070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0" rtl="0">
              <a:spcBef>
                <a:spcPts val="1200"/>
              </a:spcBef>
              <a:spcAft>
                <a:spcPts val="1200"/>
              </a:spcAft>
              <a:buNone/>
            </a:pPr>
            <a:r>
              <a:rPr lang="en-US" sz="1800" b="0" i="0" u="none" strike="noStrike" dirty="0">
                <a:solidFill>
                  <a:srgbClr val="000000"/>
                </a:solidFill>
                <a:effectLst/>
                <a:latin typeface="Times New Roman" panose="02020603050405020304" pitchFamily="18" charset="0"/>
              </a:rPr>
              <a:t>As expected, the LSAs that provide Citizenship Corner had almost double the foreign-born population (30.1%) than the LSAs that did not (18.2%). The proportion of the population that is poor and high incomes between LSAs that do versus those that do not have Citizenship Corner was relatively even but LSAs that do provide Citizenship Corner had slightly smaller populations of both people in poverty and those with high incomes. </a:t>
            </a:r>
            <a:br>
              <a:rPr lang="en-US" dirty="0"/>
            </a:br>
            <a:endParaRPr lang="en-US" dirty="0"/>
          </a:p>
        </p:txBody>
      </p:sp>
    </p:spTree>
    <p:extLst>
      <p:ext uri="{BB962C8B-B14F-4D97-AF65-F5344CB8AC3E}">
        <p14:creationId xmlns:p14="http://schemas.microsoft.com/office/powerpoint/2010/main" val="819729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0" rtl="0">
              <a:spcBef>
                <a:spcPts val="1200"/>
              </a:spcBef>
              <a:spcAft>
                <a:spcPts val="1200"/>
              </a:spcAft>
              <a:buNone/>
            </a:pPr>
            <a:r>
              <a:rPr lang="en-US" sz="1800" b="0" i="0" u="none" strike="noStrike" dirty="0">
                <a:solidFill>
                  <a:srgbClr val="000000"/>
                </a:solidFill>
                <a:effectLst/>
                <a:latin typeface="Times New Roman" panose="02020603050405020304" pitchFamily="18" charset="0"/>
              </a:rPr>
              <a:t>Any resident of Chicago with an active library card can check out a mobile </a:t>
            </a:r>
            <a:r>
              <a:rPr lang="en-US" sz="1800" b="0" i="0" u="none" strike="noStrike" dirty="0" err="1">
                <a:solidFill>
                  <a:srgbClr val="000000"/>
                </a:solidFill>
                <a:effectLst/>
                <a:latin typeface="Times New Roman" panose="02020603050405020304" pitchFamily="18" charset="0"/>
              </a:rPr>
              <a:t>wifi</a:t>
            </a:r>
            <a:r>
              <a:rPr lang="en-US" sz="1800" b="0" i="0" u="none" strike="noStrike" dirty="0">
                <a:solidFill>
                  <a:srgbClr val="000000"/>
                </a:solidFill>
                <a:effectLst/>
                <a:latin typeface="Times New Roman" panose="02020603050405020304" pitchFamily="18" charset="0"/>
              </a:rPr>
              <a:t>-hotspot and/or a google </a:t>
            </a:r>
            <a:r>
              <a:rPr lang="en-US" sz="1800" b="0" i="0" u="none" strike="noStrike" dirty="0" err="1">
                <a:solidFill>
                  <a:srgbClr val="000000"/>
                </a:solidFill>
                <a:effectLst/>
                <a:latin typeface="Times New Roman" panose="02020603050405020304" pitchFamily="18" charset="0"/>
              </a:rPr>
              <a:t>chromebook</a:t>
            </a:r>
            <a:r>
              <a:rPr lang="en-US" sz="1800" b="0" i="0" u="none" strike="noStrike" dirty="0">
                <a:solidFill>
                  <a:srgbClr val="000000"/>
                </a:solidFill>
                <a:effectLst/>
                <a:latin typeface="Times New Roman" panose="02020603050405020304" pitchFamily="18" charset="0"/>
              </a:rPr>
              <a:t> for three weeks. These short term loans are an attempt to promote digital inclusion, bridge the technology gap and deal with digital deserts where there is no or very limited access to the internet. </a:t>
            </a:r>
            <a:r>
              <a:rPr lang="en-US" dirty="0"/>
              <a:t>What is interesting is that </a:t>
            </a:r>
            <a:r>
              <a:rPr lang="en-US" sz="1800" b="0" i="0" u="none" strike="noStrike" dirty="0">
                <a:solidFill>
                  <a:srgbClr val="000000"/>
                </a:solidFill>
                <a:effectLst/>
                <a:latin typeface="Times New Roman" panose="02020603050405020304" pitchFamily="18" charset="0"/>
              </a:rPr>
              <a:t>unlike print materials that can be put on hold and transported from library to library, hotspots and </a:t>
            </a:r>
            <a:r>
              <a:rPr lang="en-US" sz="1800" b="0" i="0" u="none" strike="noStrike" dirty="0" err="1">
                <a:solidFill>
                  <a:srgbClr val="000000"/>
                </a:solidFill>
                <a:effectLst/>
                <a:latin typeface="Times New Roman" panose="02020603050405020304" pitchFamily="18" charset="0"/>
              </a:rPr>
              <a:t>chromebooks</a:t>
            </a:r>
            <a:r>
              <a:rPr lang="en-US" sz="1800" b="0" i="0" u="none" strike="noStrike" dirty="0">
                <a:solidFill>
                  <a:srgbClr val="000000"/>
                </a:solidFill>
                <a:effectLst/>
                <a:latin typeface="Times New Roman" panose="02020603050405020304" pitchFamily="18" charset="0"/>
              </a:rPr>
              <a:t> may only be picked up at locations that carry these devices. Out of the 80 libraries surveyed, there were 17 libraries(21%) that carry hotspots and 10 libraries(12%) that carry </a:t>
            </a:r>
            <a:r>
              <a:rPr lang="en-US" sz="1800" b="0" i="0" u="none" strike="noStrike" dirty="0" err="1">
                <a:solidFill>
                  <a:srgbClr val="000000"/>
                </a:solidFill>
                <a:effectLst/>
                <a:latin typeface="Times New Roman" panose="02020603050405020304" pitchFamily="18" charset="0"/>
              </a:rPr>
              <a:t>chromebooks</a:t>
            </a:r>
            <a:r>
              <a:rPr lang="en-US" sz="1800" b="0" i="0" u="none" strike="noStrike" dirty="0">
                <a:solidFill>
                  <a:srgbClr val="000000"/>
                </a:solidFill>
                <a:effectLst/>
                <a:latin typeface="Times New Roman" panose="02020603050405020304" pitchFamily="18" charset="0"/>
              </a:rPr>
              <a:t>. </a:t>
            </a:r>
          </a:p>
          <a:p>
            <a:pPr indent="457200" rtl="0">
              <a:spcBef>
                <a:spcPts val="1200"/>
              </a:spcBef>
              <a:spcAft>
                <a:spcPts val="1200"/>
              </a:spcAft>
            </a:pPr>
            <a:endParaRPr lang="en-US" sz="1800" b="0" i="0" u="none" strike="noStrike" dirty="0">
              <a:solidFill>
                <a:srgbClr val="000000"/>
              </a:solidFill>
              <a:effectLst/>
              <a:latin typeface="Times New Roman" panose="02020603050405020304" pitchFamily="18" charset="0"/>
            </a:endParaRPr>
          </a:p>
          <a:p>
            <a:pPr indent="457200" rtl="0">
              <a:spcBef>
                <a:spcPts val="1200"/>
              </a:spcBef>
              <a:spcAft>
                <a:spcPts val="1200"/>
              </a:spcAft>
            </a:pPr>
            <a:r>
              <a:rPr lang="en-US" sz="1800" b="0" i="0" u="none" strike="noStrike" dirty="0">
                <a:solidFill>
                  <a:srgbClr val="000000"/>
                </a:solidFill>
                <a:effectLst/>
                <a:latin typeface="Times New Roman" panose="02020603050405020304" pitchFamily="18" charset="0"/>
              </a:rPr>
              <a:t>Libraries that provide lending of hotspots are predominantly located on the South and West sides of the city in what appear to be small clusters (Figure 31). There are almost no libraries that carry hotspots on the North and Far north side and one library on the Northwest side (name library). In a similar being, libraries that provide lending of </a:t>
            </a:r>
            <a:r>
              <a:rPr lang="en-US" sz="1800" b="0" i="0" u="none" strike="noStrike" dirty="0" err="1">
                <a:solidFill>
                  <a:srgbClr val="000000"/>
                </a:solidFill>
                <a:effectLst/>
                <a:latin typeface="Times New Roman" panose="02020603050405020304" pitchFamily="18" charset="0"/>
              </a:rPr>
              <a:t>chromebooks</a:t>
            </a:r>
            <a:r>
              <a:rPr lang="en-US" sz="1800" b="0" i="0" u="none" strike="noStrike" dirty="0">
                <a:solidFill>
                  <a:srgbClr val="000000"/>
                </a:solidFill>
                <a:effectLst/>
                <a:latin typeface="Times New Roman" panose="02020603050405020304" pitchFamily="18" charset="0"/>
              </a:rPr>
              <a:t> follow this pattern but shrink in magnitude. All libraries that provide </a:t>
            </a:r>
            <a:r>
              <a:rPr lang="en-US" sz="1800" b="0" i="0" u="none" strike="noStrike" dirty="0" err="1">
                <a:solidFill>
                  <a:srgbClr val="000000"/>
                </a:solidFill>
                <a:effectLst/>
                <a:latin typeface="Times New Roman" panose="02020603050405020304" pitchFamily="18" charset="0"/>
              </a:rPr>
              <a:t>chromebook</a:t>
            </a:r>
            <a:r>
              <a:rPr lang="en-US" sz="1800" b="0" i="0" u="none" strike="noStrike" dirty="0">
                <a:solidFill>
                  <a:srgbClr val="000000"/>
                </a:solidFill>
                <a:effectLst/>
                <a:latin typeface="Times New Roman" panose="02020603050405020304" pitchFamily="18" charset="0"/>
              </a:rPr>
              <a:t> lending also provide mobile hotspot lending but not vice versa.</a:t>
            </a:r>
            <a:endParaRPr lang="en-US" b="0" dirty="0">
              <a:effectLst/>
            </a:endParaRPr>
          </a:p>
          <a:p>
            <a:pPr marL="158750" indent="0">
              <a:buNone/>
            </a:pPr>
            <a:endParaRPr lang="en-US" b="0" dirty="0">
              <a:effectLst/>
            </a:endParaRPr>
          </a:p>
          <a:p>
            <a:pPr marL="158750" indent="0">
              <a:buNone/>
            </a:pPr>
            <a:endParaRPr lang="en-US" dirty="0"/>
          </a:p>
        </p:txBody>
      </p:sp>
    </p:spTree>
    <p:extLst>
      <p:ext uri="{BB962C8B-B14F-4D97-AF65-F5344CB8AC3E}">
        <p14:creationId xmlns:p14="http://schemas.microsoft.com/office/powerpoint/2010/main" val="4279796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285761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6fe61bc2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6fe61bc2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in a rapidly changing world, it is critical to consider the functions that libraries serve because these functions are a reflection of community needs and gaps in the social infrastructure.</a:t>
            </a:r>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This study has the potential to shed light on which libraries may need more funding to continue to provide programs for community needs that are not being met anywhere else. Although this study is fundamentally an exploratory one with the aim to understand spatial variation of library services, this research may help inform policy that can help improve the quality and access to library services and programs. At the least, I hope that the research here provides insight into the specific ways that library services are distributed across space in Chicago and encourages a more relevant understanding of library services. </a:t>
            </a:r>
            <a:endParaRPr lang="en-US" b="0" dirty="0">
              <a:effectLst/>
            </a:endParaRPr>
          </a:p>
          <a:p>
            <a:pPr marL="158750" indent="0">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5380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50" dirty="0">
                <a:solidFill>
                  <a:srgbClr val="3C4043"/>
                </a:solidFill>
                <a:highlight>
                  <a:srgbClr val="FFFFFF"/>
                </a:highlight>
                <a:latin typeface="Roboto"/>
                <a:ea typeface="Roboto"/>
                <a:cs typeface="Roboto"/>
                <a:sym typeface="Roboto"/>
              </a:rPr>
              <a:t>Going to my local public library since I was a kid but started frequenting libraries consistently during my remote year. There was one day where I decided to visit some libraries outside my neighborhood to get a change of scenery while writing an essay. I hop onto the Blueline get after off at the 5</a:t>
            </a:r>
            <a:r>
              <a:rPr lang="en-US" sz="1050" baseline="30000" dirty="0">
                <a:solidFill>
                  <a:srgbClr val="3C4043"/>
                </a:solidFill>
                <a:highlight>
                  <a:srgbClr val="FFFFFF"/>
                </a:highlight>
                <a:latin typeface="Roboto"/>
                <a:ea typeface="Roboto"/>
                <a:cs typeface="Roboto"/>
                <a:sym typeface="Roboto"/>
              </a:rPr>
              <a:t>th</a:t>
            </a:r>
            <a:r>
              <a:rPr lang="en-US" sz="1050" dirty="0">
                <a:solidFill>
                  <a:srgbClr val="3C4043"/>
                </a:solidFill>
                <a:highlight>
                  <a:srgbClr val="FFFFFF"/>
                </a:highlight>
                <a:latin typeface="Roboto"/>
                <a:ea typeface="Roboto"/>
                <a:cs typeface="Roboto"/>
                <a:sym typeface="Roboto"/>
              </a:rPr>
              <a:t> spot walk to the closest library. I get in and sit down and leave 15 minutes later because I can’t get any work done. People are talking, kids are screaming their heads off. As I’m leaving frustrated, I think to myself about what the world has come to. Libraries were supposed to be quiet. </a:t>
            </a:r>
          </a:p>
          <a:p>
            <a:pPr marL="0" lvl="0" indent="0" algn="l" rtl="0">
              <a:spcBef>
                <a:spcPts val="0"/>
              </a:spcBef>
              <a:spcAft>
                <a:spcPts val="0"/>
              </a:spcAft>
              <a:buNone/>
            </a:pPr>
            <a:endParaRPr lang="en-US" sz="1050" dirty="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US" sz="1050" b="0" i="0" u="none" strike="noStrike" dirty="0">
                <a:solidFill>
                  <a:srgbClr val="000000"/>
                </a:solidFill>
                <a:effectLst/>
                <a:latin typeface="Times New Roman" panose="02020603050405020304" pitchFamily="18" charset="0"/>
              </a:rPr>
              <a:t>Karen MacPherson, a librarian and former children’s and youth services coordinator at Takoma Park Maryland Library, describes this phenomenon of changing noise levels as reflective of the shifting uses of library space. She claims that because libraries are expanding their programs with a focus towards socializing and community involvement, libraries are evolving into louder “bustling community centers.” </a:t>
            </a:r>
            <a:endParaRPr lang="en-US" sz="1200" dirty="0"/>
          </a:p>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3e13d9a7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3e13d9a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From the literature it seems like nobody can agree on what public space is exactly. At its most fundamental, public space…</a:t>
            </a:r>
          </a:p>
          <a:p>
            <a:pPr marL="0" lvl="0" indent="0" algn="l" rtl="0">
              <a:spcBef>
                <a:spcPts val="0"/>
              </a:spcBef>
              <a:spcAft>
                <a:spcPts val="0"/>
              </a:spcAft>
              <a:buNone/>
            </a:pPr>
            <a:r>
              <a:rPr lang="en-US" dirty="0"/>
              <a:t>Public spaces are places of </a:t>
            </a:r>
            <a:r>
              <a:rPr lang="en-US" sz="1800" b="0" i="0" u="none" strike="noStrike" dirty="0">
                <a:solidFill>
                  <a:srgbClr val="000000"/>
                </a:solidFill>
                <a:effectLst/>
                <a:latin typeface="Times New Roman" panose="02020603050405020304" pitchFamily="18" charset="0"/>
              </a:rPr>
              <a:t>community building and play. You socialize and mingle in public spaces, practice your freedom of speech. Public spaces can be stages of protest that encourage democracy and equality. </a:t>
            </a:r>
          </a:p>
          <a:p>
            <a:pPr marL="0" lvl="0" indent="0" algn="l" rtl="0">
              <a:spcBef>
                <a:spcPts val="0"/>
              </a:spcBef>
              <a:spcAft>
                <a:spcPts val="0"/>
              </a:spcAft>
              <a:buNone/>
            </a:pPr>
            <a:r>
              <a:rPr lang="en-US" sz="1800" b="0" i="0" u="none" strike="noStrike" dirty="0">
                <a:solidFill>
                  <a:srgbClr val="000000"/>
                </a:solidFill>
                <a:effectLst/>
                <a:latin typeface="Times New Roman" panose="02020603050405020304" pitchFamily="18" charset="0"/>
              </a:rPr>
              <a:t>But there are varying degrees of publicness. A museum and the street are two forms of public space but are public in very different ways. </a:t>
            </a:r>
          </a:p>
          <a:p>
            <a:pPr marL="0" lvl="0" indent="0" algn="l" rtl="0">
              <a:spcBef>
                <a:spcPts val="0"/>
              </a:spcBef>
              <a:spcAft>
                <a:spcPts val="0"/>
              </a:spcAft>
              <a:buNone/>
            </a:pPr>
            <a:endParaRPr lang="en-US" sz="1800" b="0" i="0" u="none" strike="noStrike" dirty="0">
              <a:solidFill>
                <a:srgbClr val="000000"/>
              </a:solidFill>
              <a:effectLst/>
              <a:latin typeface="Times New Roman" panose="02020603050405020304" pitchFamily="18" charset="0"/>
            </a:endParaRPr>
          </a:p>
          <a:p>
            <a:pPr marL="0" lvl="0" indent="0" algn="l" rtl="0">
              <a:spcBef>
                <a:spcPts val="0"/>
              </a:spcBef>
              <a:spcAft>
                <a:spcPts val="0"/>
              </a:spcAft>
              <a:buNone/>
            </a:pPr>
            <a:endParaRPr lang="en-US" sz="1800" b="0" i="0" u="none" strike="noStrike" dirty="0">
              <a:solidFill>
                <a:srgbClr val="000000"/>
              </a:solidFill>
              <a:effectLst/>
              <a:latin typeface="Times New Roman" panose="02020603050405020304" pitchFamily="18" charset="0"/>
            </a:endParaRPr>
          </a:p>
          <a:p>
            <a:pPr marL="158750" indent="0">
              <a:buNone/>
            </a:pPr>
            <a:r>
              <a:rPr lang="en-US" sz="1800" dirty="0"/>
              <a:t>Libraries are just one form of public space. But they’re a valuable one to consider for a couple of reasons. </a:t>
            </a:r>
          </a:p>
          <a:p>
            <a:pPr marL="158750" indent="0">
              <a:buNone/>
            </a:pPr>
            <a:r>
              <a:rPr lang="en-US" sz="1800" dirty="0"/>
              <a:t>Libraries are one of the most expansive forms of public space. </a:t>
            </a:r>
            <a:r>
              <a:rPr lang="en-US" sz="1800" b="0" i="0" dirty="0">
                <a:solidFill>
                  <a:srgbClr val="4D5156"/>
                </a:solidFill>
                <a:effectLst/>
                <a:highlight>
                  <a:srgbClr val="FFFFFF"/>
                </a:highlight>
                <a:latin typeface="Roboto" panose="02000000000000000000" pitchFamily="2" charset="0"/>
              </a:rPr>
              <a:t>There are an estimated </a:t>
            </a:r>
            <a:r>
              <a:rPr lang="en-US" sz="1800" b="1" i="0" dirty="0">
                <a:solidFill>
                  <a:srgbClr val="5F6368"/>
                </a:solidFill>
                <a:effectLst/>
                <a:highlight>
                  <a:srgbClr val="FFFFFF"/>
                </a:highlight>
                <a:latin typeface="Roboto" panose="02000000000000000000" pitchFamily="2" charset="0"/>
              </a:rPr>
              <a:t>117,341</a:t>
            </a:r>
            <a:r>
              <a:rPr lang="en-US" sz="1800" b="0" i="0" dirty="0">
                <a:solidFill>
                  <a:srgbClr val="4D5156"/>
                </a:solidFill>
                <a:effectLst/>
                <a:highlight>
                  <a:srgbClr val="FFFFFF"/>
                </a:highlight>
                <a:latin typeface="Roboto" panose="02000000000000000000" pitchFamily="2" charset="0"/>
              </a:rPr>
              <a:t> libraries of all kinds in the United States and they’re almost  anywhere where there are people. </a:t>
            </a:r>
          </a:p>
          <a:p>
            <a:pPr marL="158750" indent="0">
              <a:buNone/>
            </a:pPr>
            <a:r>
              <a:rPr lang="en-US" sz="1800" dirty="0"/>
              <a:t>Libraries are one of the few free to use public indoor spaces which makes them an important place to rest and shelter away from the elements.</a:t>
            </a:r>
          </a:p>
          <a:p>
            <a:pPr marL="158750" indent="0">
              <a:buNone/>
            </a:pPr>
            <a:r>
              <a:rPr lang="en-US" sz="1800" dirty="0"/>
              <a:t>Libraries have a civic duty to serve their communities and they will therefore be a reflection of them, their values and their needs. </a:t>
            </a:r>
          </a:p>
          <a:p>
            <a:pPr marL="0" lvl="0" indent="0" algn="l" rtl="0">
              <a:spcBef>
                <a:spcPts val="0"/>
              </a:spcBef>
              <a:spcAft>
                <a:spcPts val="0"/>
              </a:spcAft>
              <a:buNone/>
            </a:pPr>
            <a:endParaRPr lang="en-US" sz="1800" b="0" i="0" u="none" strike="noStrike" dirty="0">
              <a:solidFill>
                <a:srgbClr val="000000"/>
              </a:solidFill>
              <a:effectLst/>
              <a:latin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6fe61bc2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56fe61bc2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 considering library services we can use libraries as a way to gauge community needs. Especially considering that we live in a time where library services are changing. I want to ask the audience, “What is the purpose of a library?” “What do libraries do?”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Traditionally libraries have functioned as places to store and disseminate print material. But I want to encourage you all to look beyond just the books and consider non-traditional library services like…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this project I focused on three of these types of services: </a:t>
            </a:r>
          </a:p>
        </p:txBody>
      </p:sp>
    </p:spTree>
    <p:extLst>
      <p:ext uri="{BB962C8B-B14F-4D97-AF65-F5344CB8AC3E}">
        <p14:creationId xmlns:p14="http://schemas.microsoft.com/office/powerpoint/2010/main" val="1996127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dc4803ff4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dc4803ff4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0902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431633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642050" y="127755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3" name="Google Shape;113;p2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 name="Google Shape;114;p21"/>
          <p:cNvSpPr txBox="1">
            <a:spLocks noGrp="1"/>
          </p:cNvSpPr>
          <p:nvPr>
            <p:ph type="subTitle" idx="2"/>
          </p:nvPr>
        </p:nvSpPr>
        <p:spPr>
          <a:xfrm>
            <a:off x="642050" y="540000"/>
            <a:ext cx="46554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ext 6">
  <p:cSld name="Title + text 6">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Tree>
    <p:extLst>
      <p:ext uri="{BB962C8B-B14F-4D97-AF65-F5344CB8AC3E}">
        <p14:creationId xmlns:p14="http://schemas.microsoft.com/office/powerpoint/2010/main" val="2500045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itle">
  <p:cSld name="Big title">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a:endParaRPr/>
          </a:p>
        </p:txBody>
      </p:sp>
    </p:spTree>
    <p:extLst>
      <p:ext uri="{BB962C8B-B14F-4D97-AF65-F5344CB8AC3E}">
        <p14:creationId xmlns:p14="http://schemas.microsoft.com/office/powerpoint/2010/main" val="2744725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3" name="Google Shape;43;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4" name="Google Shape;44;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5" name="Google Shape;45;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 name="Google Shape;47;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8" name="Google Shape;48;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_28">
    <p:spTree>
      <p:nvGrpSpPr>
        <p:cNvPr id="1" name="Shape 52"/>
        <p:cNvGrpSpPr/>
        <p:nvPr/>
      </p:nvGrpSpPr>
      <p:grpSpPr>
        <a:xfrm>
          <a:off x="0" y="0"/>
          <a:ext cx="0" cy="0"/>
          <a:chOff x="0" y="0"/>
          <a:chExt cx="0" cy="0"/>
        </a:xfrm>
      </p:grpSpPr>
      <p:sp>
        <p:nvSpPr>
          <p:cNvPr id="53" name="Google Shape;53;p8"/>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4" name="Google Shape;54;p8"/>
          <p:cNvSpPr txBox="1">
            <a:spLocks noGrp="1"/>
          </p:cNvSpPr>
          <p:nvPr>
            <p:ph type="subTitle" idx="2"/>
          </p:nvPr>
        </p:nvSpPr>
        <p:spPr>
          <a:xfrm>
            <a:off x="915175" y="4004575"/>
            <a:ext cx="1821000" cy="2130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58"/>
        <p:cNvGrpSpPr/>
        <p:nvPr/>
      </p:nvGrpSpPr>
      <p:grpSpPr>
        <a:xfrm>
          <a:off x="0" y="0"/>
          <a:ext cx="0" cy="0"/>
          <a:chOff x="0" y="0"/>
          <a:chExt cx="0" cy="0"/>
        </a:xfrm>
      </p:grpSpPr>
      <p:sp>
        <p:nvSpPr>
          <p:cNvPr id="59" name="Google Shape;59;p10"/>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0" name="Google Shape;60;p10"/>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4" name="Google Shape;84;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5" name="Google Shape;85;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5">
  <p:cSld name="CUSTOM_32">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0" name="Google Shape;90;p16"/>
          <p:cNvSpPr txBox="1">
            <a:spLocks noGrp="1"/>
          </p:cNvSpPr>
          <p:nvPr>
            <p:ph type="ctrTitle"/>
          </p:nvPr>
        </p:nvSpPr>
        <p:spPr>
          <a:xfrm rot="5400000">
            <a:off x="7241489" y="1041025"/>
            <a:ext cx="1702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redits">
  <p:cSld name="CUSTOM_25">
    <p:spTree>
      <p:nvGrpSpPr>
        <p:cNvPr id="1" name="Shape 108"/>
        <p:cNvGrpSpPr/>
        <p:nvPr/>
      </p:nvGrpSpPr>
      <p:grpSpPr>
        <a:xfrm>
          <a:off x="0" y="0"/>
          <a:ext cx="0" cy="0"/>
          <a:chOff x="0" y="0"/>
          <a:chExt cx="0" cy="0"/>
        </a:xfrm>
      </p:grpSpPr>
      <p:sp>
        <p:nvSpPr>
          <p:cNvPr id="109" name="Google Shape;109;p20"/>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0" name="Google Shape;110;p20"/>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6" r:id="rId5"/>
    <p:sldLayoutId id="2147483660" r:id="rId6"/>
    <p:sldLayoutId id="2147483661" r:id="rId7"/>
    <p:sldLayoutId id="2147483662" r:id="rId8"/>
    <p:sldLayoutId id="2147483666" r:id="rId9"/>
    <p:sldLayoutId id="2147483667" r:id="rId10"/>
    <p:sldLayoutId id="2147483673" r:id="rId11"/>
    <p:sldLayoutId id="2147483674"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pic>
        <p:nvPicPr>
          <p:cNvPr id="127" name="Google Shape;127;p26"/>
          <p:cNvPicPr preferRelativeResize="0"/>
          <p:nvPr/>
        </p:nvPicPr>
        <p:blipFill rotWithShape="1">
          <a:blip r:embed="rId3">
            <a:alphaModFix/>
          </a:blip>
          <a:srcRect r="22534"/>
          <a:stretch/>
        </p:blipFill>
        <p:spPr>
          <a:xfrm>
            <a:off x="3441675" y="0"/>
            <a:ext cx="5979351" cy="5143499"/>
          </a:xfrm>
          <a:prstGeom prst="rect">
            <a:avLst/>
          </a:prstGeom>
          <a:noFill/>
          <a:ln>
            <a:noFill/>
          </a:ln>
        </p:spPr>
      </p:pic>
      <p:sp>
        <p:nvSpPr>
          <p:cNvPr id="128" name="Google Shape;128;p26"/>
          <p:cNvSpPr/>
          <p:nvPr/>
        </p:nvSpPr>
        <p:spPr>
          <a:xfrm rot="5400000">
            <a:off x="1306825" y="13850"/>
            <a:ext cx="3358800" cy="5026500"/>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6"/>
          <p:cNvSpPr txBox="1">
            <a:spLocks noGrp="1"/>
          </p:cNvSpPr>
          <p:nvPr>
            <p:ph type="ctrTitle"/>
          </p:nvPr>
        </p:nvSpPr>
        <p:spPr>
          <a:xfrm>
            <a:off x="646796" y="353100"/>
            <a:ext cx="4852679" cy="209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solidFill>
                  <a:schemeClr val="lt1"/>
                </a:solidFill>
              </a:rPr>
              <a:t>Who is the Public in Our Public Libraries?</a:t>
            </a:r>
            <a:endParaRPr sz="3600" dirty="0">
              <a:solidFill>
                <a:schemeClr val="lt1"/>
              </a:solidFill>
            </a:endParaRPr>
          </a:p>
        </p:txBody>
      </p:sp>
      <p:sp>
        <p:nvSpPr>
          <p:cNvPr id="131" name="Google Shape;131;p26"/>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DA86291-093A-4FA8-9477-0937EE272AD4}"/>
              </a:ext>
            </a:extLst>
          </p:cNvPr>
          <p:cNvSpPr txBox="1"/>
          <p:nvPr/>
        </p:nvSpPr>
        <p:spPr>
          <a:xfrm>
            <a:off x="705394" y="2444400"/>
            <a:ext cx="4735482" cy="707886"/>
          </a:xfrm>
          <a:prstGeom prst="rect">
            <a:avLst/>
          </a:prstGeom>
          <a:noFill/>
        </p:spPr>
        <p:txBody>
          <a:bodyPr wrap="square" rtlCol="0">
            <a:spAutoFit/>
          </a:bodyPr>
          <a:lstStyle/>
          <a:p>
            <a:r>
              <a:rPr lang="en-US" sz="2000" dirty="0">
                <a:solidFill>
                  <a:schemeClr val="bg1"/>
                </a:solidFill>
                <a:latin typeface="Livvic" panose="020B0604020202020204" charset="0"/>
                <a:cs typeface="Catamaran" panose="020B0604020202020204" charset="0"/>
              </a:rPr>
              <a:t>Exploring the Spatial Variations of Library Services in Chicago, IL</a:t>
            </a:r>
          </a:p>
        </p:txBody>
      </p:sp>
      <p:sp>
        <p:nvSpPr>
          <p:cNvPr id="9" name="TextBox 8">
            <a:extLst>
              <a:ext uri="{FF2B5EF4-FFF2-40B4-BE49-F238E27FC236}">
                <a16:creationId xmlns:a16="http://schemas.microsoft.com/office/drawing/2014/main" id="{79B97C90-4AF1-45CF-A5B3-2B7519E0F2C8}"/>
              </a:ext>
            </a:extLst>
          </p:cNvPr>
          <p:cNvSpPr txBox="1"/>
          <p:nvPr/>
        </p:nvSpPr>
        <p:spPr>
          <a:xfrm>
            <a:off x="753107" y="3686435"/>
            <a:ext cx="4368264" cy="307777"/>
          </a:xfrm>
          <a:prstGeom prst="rect">
            <a:avLst/>
          </a:prstGeom>
          <a:noFill/>
        </p:spPr>
        <p:txBody>
          <a:bodyPr wrap="square" rtlCol="0">
            <a:spAutoFit/>
          </a:bodyPr>
          <a:lstStyle/>
          <a:p>
            <a:r>
              <a:rPr lang="en-US" dirty="0">
                <a:solidFill>
                  <a:schemeClr val="bg1"/>
                </a:solidFill>
                <a:latin typeface="Catamaran" panose="020B0604020202020204" charset="0"/>
                <a:cs typeface="Catamaran" panose="020B0604020202020204" charset="0"/>
              </a:rPr>
              <a:t>Alexandra “Ola” Zalecki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3" name="Picture 2">
            <a:extLst>
              <a:ext uri="{FF2B5EF4-FFF2-40B4-BE49-F238E27FC236}">
                <a16:creationId xmlns:a16="http://schemas.microsoft.com/office/drawing/2014/main" id="{80C89640-1519-7265-A615-74AB414FE909}"/>
              </a:ext>
            </a:extLst>
          </p:cNvPr>
          <p:cNvPicPr>
            <a:picLocks noChangeAspect="1"/>
          </p:cNvPicPr>
          <p:nvPr/>
        </p:nvPicPr>
        <p:blipFill rotWithShape="1">
          <a:blip r:embed="rId3"/>
          <a:srcRect l="30125" r="30124"/>
          <a:stretch/>
        </p:blipFill>
        <p:spPr>
          <a:xfrm>
            <a:off x="124463" y="556245"/>
            <a:ext cx="2917950" cy="3623869"/>
          </a:xfrm>
          <a:prstGeom prst="rect">
            <a:avLst/>
          </a:prstGeom>
        </p:spPr>
      </p:pic>
      <p:pic>
        <p:nvPicPr>
          <p:cNvPr id="4" name="Picture 3" descr="A map of a city&#10;&#10;Description automatically generated">
            <a:extLst>
              <a:ext uri="{FF2B5EF4-FFF2-40B4-BE49-F238E27FC236}">
                <a16:creationId xmlns:a16="http://schemas.microsoft.com/office/drawing/2014/main" id="{9EDAD994-DD8A-A247-001C-38E7F419B7ED}"/>
              </a:ext>
            </a:extLst>
          </p:cNvPr>
          <p:cNvPicPr>
            <a:picLocks noChangeAspect="1"/>
          </p:cNvPicPr>
          <p:nvPr/>
        </p:nvPicPr>
        <p:blipFill rotWithShape="1">
          <a:blip r:embed="rId4"/>
          <a:srcRect l="29829" r="30222"/>
          <a:stretch/>
        </p:blipFill>
        <p:spPr>
          <a:xfrm>
            <a:off x="3105802" y="556245"/>
            <a:ext cx="2932397" cy="3623869"/>
          </a:xfrm>
          <a:prstGeom prst="rect">
            <a:avLst/>
          </a:prstGeom>
        </p:spPr>
      </p:pic>
      <p:pic>
        <p:nvPicPr>
          <p:cNvPr id="5" name="Picture 4">
            <a:extLst>
              <a:ext uri="{FF2B5EF4-FFF2-40B4-BE49-F238E27FC236}">
                <a16:creationId xmlns:a16="http://schemas.microsoft.com/office/drawing/2014/main" id="{525B5CDE-6F9D-0AD2-084A-93A448710A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45"/>
          <a:stretch/>
        </p:blipFill>
        <p:spPr bwMode="auto">
          <a:xfrm>
            <a:off x="6101588" y="556245"/>
            <a:ext cx="2917949" cy="3623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9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1026" name="Picture 2">
            <a:extLst>
              <a:ext uri="{FF2B5EF4-FFF2-40B4-BE49-F238E27FC236}">
                <a16:creationId xmlns:a16="http://schemas.microsoft.com/office/drawing/2014/main" id="{14A023F0-0131-3A83-642F-1E35792BDA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70" r="23710"/>
          <a:stretch/>
        </p:blipFill>
        <p:spPr bwMode="auto">
          <a:xfrm>
            <a:off x="2551339" y="8164"/>
            <a:ext cx="4041321" cy="49750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4098" name="Picture 2">
            <a:extLst>
              <a:ext uri="{FF2B5EF4-FFF2-40B4-BE49-F238E27FC236}">
                <a16:creationId xmlns:a16="http://schemas.microsoft.com/office/drawing/2014/main" id="{DE8ADA3D-3571-5A10-0FB8-FA618EE78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81" y="112644"/>
            <a:ext cx="7962219" cy="4918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754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28415BA4-CFFB-1286-70B2-70C6FC7FF5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64" t="1440" r="19579"/>
          <a:stretch/>
        </p:blipFill>
        <p:spPr bwMode="auto">
          <a:xfrm>
            <a:off x="351064" y="84708"/>
            <a:ext cx="4090308" cy="505879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 map of the united states">
            <a:extLst>
              <a:ext uri="{FF2B5EF4-FFF2-40B4-BE49-F238E27FC236}">
                <a16:creationId xmlns:a16="http://schemas.microsoft.com/office/drawing/2014/main" id="{38147665-FB63-FEAD-C48F-7CA7DBACF9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301" b="2209"/>
          <a:stretch/>
        </p:blipFill>
        <p:spPr bwMode="auto">
          <a:xfrm>
            <a:off x="4702629" y="0"/>
            <a:ext cx="4048529" cy="5058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546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3632E947-E7FA-F213-1115-A27BBE03B1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764" y="186417"/>
            <a:ext cx="7282088" cy="436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26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CFE39DC4-CAEA-5FF6-6803-22E783559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403" y="210911"/>
            <a:ext cx="7149193" cy="428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456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a:extLst>
              <a:ext uri="{FF2B5EF4-FFF2-40B4-BE49-F238E27FC236}">
                <a16:creationId xmlns:a16="http://schemas.microsoft.com/office/drawing/2014/main" id="{DC8EE78C-EC9A-6EB7-D5BD-E99CE9CF7E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61" r="19018"/>
          <a:stretch/>
        </p:blipFill>
        <p:spPr bwMode="auto">
          <a:xfrm>
            <a:off x="114300" y="87085"/>
            <a:ext cx="4075106" cy="4795158"/>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72ED6215-453B-B90F-73B2-F4E0DCFEBA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273" r="19611"/>
          <a:stretch/>
        </p:blipFill>
        <p:spPr bwMode="auto">
          <a:xfrm>
            <a:off x="4630277" y="135433"/>
            <a:ext cx="3722914" cy="4746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046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4764A875-51F8-06BA-1169-4D532B42F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66" y="263298"/>
            <a:ext cx="7679752" cy="461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638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2F18560C-94F1-B3E3-03DC-65C4BC66C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484" y="290240"/>
            <a:ext cx="7605032" cy="4563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273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4"/>
        <p:cNvGrpSpPr/>
        <p:nvPr/>
      </p:nvGrpSpPr>
      <p:grpSpPr>
        <a:xfrm>
          <a:off x="0" y="0"/>
          <a:ext cx="0" cy="0"/>
          <a:chOff x="0" y="0"/>
          <a:chExt cx="0" cy="0"/>
        </a:xfrm>
      </p:grpSpPr>
      <p:pic>
        <p:nvPicPr>
          <p:cNvPr id="225" name="Google Shape;225;p41"/>
          <p:cNvPicPr preferRelativeResize="0">
            <a:picLocks noGrp="1" noRot="1" noMove="1" noResize="1" noEditPoints="1" noAdjustHandles="1" noChangeArrowheads="1" noChangeShapeType="1" noCrop="1"/>
          </p:cNvPicPr>
          <p:nvPr/>
        </p:nvPicPr>
        <p:blipFill>
          <a:blip r:embed="rId4">
            <a:alphaModFix/>
          </a:blip>
          <a:stretch>
            <a:fillRect/>
          </a:stretch>
        </p:blipFill>
        <p:spPr>
          <a:xfrm>
            <a:off x="0" y="0"/>
            <a:ext cx="9144003" cy="5143490"/>
          </a:xfrm>
          <a:prstGeom prst="rect">
            <a:avLst/>
          </a:prstGeom>
          <a:noFill/>
          <a:ln>
            <a:noFill/>
          </a:ln>
        </p:spPr>
      </p:pic>
      <p:sp>
        <p:nvSpPr>
          <p:cNvPr id="2" name="Google Shape;128;p26">
            <a:extLst>
              <a:ext uri="{FF2B5EF4-FFF2-40B4-BE49-F238E27FC236}">
                <a16:creationId xmlns:a16="http://schemas.microsoft.com/office/drawing/2014/main" id="{6E6B4E3D-C2E8-1C22-CD87-B191ADFE71D4}"/>
              </a:ext>
            </a:extLst>
          </p:cNvPr>
          <p:cNvSpPr/>
          <p:nvPr/>
        </p:nvSpPr>
        <p:spPr>
          <a:xfrm rot="5400000">
            <a:off x="3816726" y="-2654057"/>
            <a:ext cx="1407491" cy="7416709"/>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1"/>
          <p:cNvSpPr txBox="1">
            <a:spLocks noGrp="1"/>
          </p:cNvSpPr>
          <p:nvPr>
            <p:ph type="subTitle" idx="1"/>
          </p:nvPr>
        </p:nvSpPr>
        <p:spPr>
          <a:xfrm>
            <a:off x="915173" y="334224"/>
            <a:ext cx="7215602" cy="1249647"/>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700" dirty="0">
                <a:solidFill>
                  <a:schemeClr val="lt1"/>
                </a:solidFill>
                <a:latin typeface="Catamaran"/>
                <a:ea typeface="Catamaran"/>
                <a:cs typeface="Catamaran"/>
                <a:sym typeface="Catamaran"/>
              </a:rPr>
              <a:t>“The overall sense of the city’s genius loci - its spirit, its vitality, its splendor and successes, and the joys of urban life are visible in public space, as are its struggles, squalor, sufferings and conflicts” (Mehta, 2022)</a:t>
            </a:r>
            <a:endParaRPr sz="1700" dirty="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35"/>
        <p:cNvGrpSpPr/>
        <p:nvPr/>
      </p:nvGrpSpPr>
      <p:grpSpPr>
        <a:xfrm>
          <a:off x="0" y="0"/>
          <a:ext cx="0" cy="0"/>
          <a:chOff x="0" y="0"/>
          <a:chExt cx="0" cy="0"/>
        </a:xfrm>
      </p:grpSpPr>
      <p:pic>
        <p:nvPicPr>
          <p:cNvPr id="11" name="Picture 2" descr="Public Libraries in the 21st Century: A New Home for Community Engagement -  Samuel Centre For Social Connectedness — Samuel Centre For Social  Connectedness">
            <a:extLst>
              <a:ext uri="{FF2B5EF4-FFF2-40B4-BE49-F238E27FC236}">
                <a16:creationId xmlns:a16="http://schemas.microsoft.com/office/drawing/2014/main" id="{D978C17D-EEFD-458C-B438-9FEDE894A8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 t="323" r="39293" b="90"/>
          <a:stretch/>
        </p:blipFill>
        <p:spPr bwMode="auto">
          <a:xfrm>
            <a:off x="0" y="1"/>
            <a:ext cx="4986483" cy="3681762"/>
          </a:xfrm>
          <a:prstGeom prst="rect">
            <a:avLst/>
          </a:prstGeom>
          <a:noFill/>
          <a:extLst>
            <a:ext uri="{909E8E84-426E-40DD-AFC4-6F175D3DCCD1}">
              <a14:hiddenFill xmlns:a14="http://schemas.microsoft.com/office/drawing/2010/main">
                <a:solidFill>
                  <a:srgbClr val="FFFFFF"/>
                </a:solidFill>
              </a14:hiddenFill>
            </a:ext>
          </a:extLst>
        </p:spPr>
      </p:pic>
      <p:sp>
        <p:nvSpPr>
          <p:cNvPr id="137" name="Google Shape;137;p27"/>
          <p:cNvSpPr/>
          <p:nvPr/>
        </p:nvSpPr>
        <p:spPr>
          <a:xfrm rot="-5400000">
            <a:off x="6947775" y="-852852"/>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7"/>
          <p:cNvSpPr txBox="1">
            <a:spLocks noGrp="1"/>
          </p:cNvSpPr>
          <p:nvPr>
            <p:ph type="ctrTitle"/>
          </p:nvPr>
        </p:nvSpPr>
        <p:spPr>
          <a:xfrm>
            <a:off x="6140475" y="-859871"/>
            <a:ext cx="28881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1"/>
                </a:solidFill>
              </a:rPr>
              <a:t>ABOUT THE PROJECT</a:t>
            </a:r>
            <a:endParaRPr sz="2800" dirty="0">
              <a:solidFill>
                <a:schemeClr val="lt1"/>
              </a:solidFill>
            </a:endParaRPr>
          </a:p>
        </p:txBody>
      </p:sp>
      <p:sp>
        <p:nvSpPr>
          <p:cNvPr id="140" name="Google Shape;140;p27"/>
          <p:cNvSpPr/>
          <p:nvPr/>
        </p:nvSpPr>
        <p:spPr>
          <a:xfrm rot="-5400000">
            <a:off x="6600" y="1660525"/>
            <a:ext cx="1057500" cy="10707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92059DD9-9373-440F-6DAE-78C92B7FC293}"/>
              </a:ext>
            </a:extLst>
          </p:cNvPr>
          <p:cNvSpPr txBox="1"/>
          <p:nvPr/>
        </p:nvSpPr>
        <p:spPr>
          <a:xfrm>
            <a:off x="5182400" y="1467143"/>
            <a:ext cx="4064564" cy="1668790"/>
          </a:xfrm>
          <a:prstGeom prst="rect">
            <a:avLst/>
          </a:prstGeom>
          <a:noFill/>
        </p:spPr>
        <p:txBody>
          <a:bodyPr wrap="square" rtlCol="0">
            <a:spAutoFit/>
          </a:bodyPr>
          <a:lstStyle/>
          <a:p>
            <a:pPr>
              <a:lnSpc>
                <a:spcPct val="150000"/>
              </a:lnSpc>
            </a:pPr>
            <a:r>
              <a:rPr lang="en-US" b="0" i="1" dirty="0">
                <a:solidFill>
                  <a:srgbClr val="2A2A2A"/>
                </a:solidFill>
                <a:effectLst/>
                <a:latin typeface="georgia" panose="02040502050405020303" pitchFamily="18" charset="0"/>
              </a:rPr>
              <a:t>“These days, however, libraries are more like bustling community centers, where being at least somewhat noisy is the new normal, especially when kids are involved” (MacPherson, 2023)</a:t>
            </a:r>
            <a:endParaRPr lang="en-US" i="1" dirty="0"/>
          </a:p>
        </p:txBody>
      </p:sp>
      <p:sp>
        <p:nvSpPr>
          <p:cNvPr id="7" name="TextBox 6">
            <a:extLst>
              <a:ext uri="{FF2B5EF4-FFF2-40B4-BE49-F238E27FC236}">
                <a16:creationId xmlns:a16="http://schemas.microsoft.com/office/drawing/2014/main" id="{271AA1A4-7C4E-4172-91D2-4AA98E7CB4DB}"/>
              </a:ext>
            </a:extLst>
          </p:cNvPr>
          <p:cNvSpPr txBox="1"/>
          <p:nvPr/>
        </p:nvSpPr>
        <p:spPr>
          <a:xfrm>
            <a:off x="628926" y="4089925"/>
            <a:ext cx="1543049" cy="461665"/>
          </a:xfrm>
          <a:prstGeom prst="rect">
            <a:avLst/>
          </a:prstGeom>
          <a:noFill/>
        </p:spPr>
        <p:txBody>
          <a:bodyPr wrap="square" rtlCol="0">
            <a:spAutoFit/>
          </a:bodyPr>
          <a:lstStyle/>
          <a:p>
            <a:r>
              <a:rPr lang="en-US" sz="2400" b="1" dirty="0">
                <a:solidFill>
                  <a:srgbClr val="556D96"/>
                </a:solidFill>
                <a:latin typeface="Catamaran" panose="020B0604020202020204" charset="0"/>
                <a:cs typeface="Catamaran" panose="020B0604020202020204" charset="0"/>
              </a:rPr>
              <a:t>Inequity</a:t>
            </a:r>
          </a:p>
        </p:txBody>
      </p:sp>
      <p:sp>
        <p:nvSpPr>
          <p:cNvPr id="8" name="TextBox 7">
            <a:extLst>
              <a:ext uri="{FF2B5EF4-FFF2-40B4-BE49-F238E27FC236}">
                <a16:creationId xmlns:a16="http://schemas.microsoft.com/office/drawing/2014/main" id="{64D55C53-4F45-4F5D-A2F4-2D946A84696F}"/>
              </a:ext>
            </a:extLst>
          </p:cNvPr>
          <p:cNvSpPr txBox="1"/>
          <p:nvPr/>
        </p:nvSpPr>
        <p:spPr>
          <a:xfrm>
            <a:off x="3480888" y="4089925"/>
            <a:ext cx="1543049" cy="461665"/>
          </a:xfrm>
          <a:prstGeom prst="rect">
            <a:avLst/>
          </a:prstGeom>
          <a:noFill/>
        </p:spPr>
        <p:txBody>
          <a:bodyPr wrap="square" rtlCol="0">
            <a:spAutoFit/>
          </a:bodyPr>
          <a:lstStyle/>
          <a:p>
            <a:r>
              <a:rPr lang="en-US" sz="2400" b="1" dirty="0">
                <a:solidFill>
                  <a:srgbClr val="556D96"/>
                </a:solidFill>
                <a:latin typeface="Catamaran" panose="020B0604020202020204" charset="0"/>
                <a:cs typeface="Catamaran" panose="020B0604020202020204" charset="0"/>
              </a:rPr>
              <a:t>Access</a:t>
            </a:r>
          </a:p>
        </p:txBody>
      </p:sp>
      <p:sp>
        <p:nvSpPr>
          <p:cNvPr id="9" name="TextBox 8">
            <a:extLst>
              <a:ext uri="{FF2B5EF4-FFF2-40B4-BE49-F238E27FC236}">
                <a16:creationId xmlns:a16="http://schemas.microsoft.com/office/drawing/2014/main" id="{80D65C65-3BEA-4FBD-BD2A-E2F8D8817094}"/>
              </a:ext>
            </a:extLst>
          </p:cNvPr>
          <p:cNvSpPr txBox="1"/>
          <p:nvPr/>
        </p:nvSpPr>
        <p:spPr>
          <a:xfrm>
            <a:off x="6186352" y="4089925"/>
            <a:ext cx="2626223" cy="461665"/>
          </a:xfrm>
          <a:prstGeom prst="rect">
            <a:avLst/>
          </a:prstGeom>
          <a:noFill/>
        </p:spPr>
        <p:txBody>
          <a:bodyPr wrap="square" rtlCol="0">
            <a:spAutoFit/>
          </a:bodyPr>
          <a:lstStyle/>
          <a:p>
            <a:r>
              <a:rPr lang="en-US" sz="2400" b="1" dirty="0">
                <a:solidFill>
                  <a:srgbClr val="556D96"/>
                </a:solidFill>
                <a:latin typeface="Catamaran" panose="020B0604020202020204" charset="0"/>
                <a:cs typeface="Catamaran" panose="020B0604020202020204" charset="0"/>
              </a:rPr>
              <a:t>Urban vitality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pic>
        <p:nvPicPr>
          <p:cNvPr id="23554" name="Picture 2" descr="13 beautiful, historic public libraries in Chicago">
            <a:extLst>
              <a:ext uri="{FF2B5EF4-FFF2-40B4-BE49-F238E27FC236}">
                <a16:creationId xmlns:a16="http://schemas.microsoft.com/office/drawing/2014/main" id="{D77F5ED5-8944-DB35-8B3F-F66D09F7FD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20" r="7170"/>
          <a:stretch/>
        </p:blipFill>
        <p:spPr bwMode="auto">
          <a:xfrm>
            <a:off x="3842054" y="0"/>
            <a:ext cx="5301939" cy="514350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28;p26">
            <a:extLst>
              <a:ext uri="{FF2B5EF4-FFF2-40B4-BE49-F238E27FC236}">
                <a16:creationId xmlns:a16="http://schemas.microsoft.com/office/drawing/2014/main" id="{F1E17068-2D17-4453-A15B-A15F4446E6CA}"/>
              </a:ext>
            </a:extLst>
          </p:cNvPr>
          <p:cNvSpPr/>
          <p:nvPr/>
        </p:nvSpPr>
        <p:spPr>
          <a:xfrm rot="5400000">
            <a:off x="1370830" y="815659"/>
            <a:ext cx="2944583" cy="5188583"/>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0"/>
          <p:cNvSpPr txBox="1">
            <a:spLocks noGrp="1"/>
          </p:cNvSpPr>
          <p:nvPr>
            <p:ph type="subTitle" idx="1"/>
          </p:nvPr>
        </p:nvSpPr>
        <p:spPr>
          <a:xfrm>
            <a:off x="505862" y="2764971"/>
            <a:ext cx="2700043" cy="18837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dirty="0" err="1">
                <a:solidFill>
                  <a:schemeClr val="lt1"/>
                </a:solidFill>
              </a:rPr>
              <a:t>Questions?Comments</a:t>
            </a:r>
            <a:r>
              <a:rPr lang="en-US" sz="2000" dirty="0">
                <a:solidFill>
                  <a:schemeClr val="lt1"/>
                </a:solidFill>
              </a:rPr>
              <a:t>? </a:t>
            </a:r>
          </a:p>
          <a:p>
            <a:pPr marL="0" lvl="0" indent="0" algn="l" rtl="0">
              <a:spcBef>
                <a:spcPts val="0"/>
              </a:spcBef>
              <a:spcAft>
                <a:spcPts val="0"/>
              </a:spcAft>
              <a:buClr>
                <a:schemeClr val="dk1"/>
              </a:buClr>
              <a:buSzPts val="1100"/>
              <a:buFont typeface="Arial"/>
              <a:buNone/>
            </a:pPr>
            <a:endParaRPr lang="en-US" sz="2000" dirty="0">
              <a:solidFill>
                <a:schemeClr val="lt1"/>
              </a:solidFill>
            </a:endParaRPr>
          </a:p>
          <a:p>
            <a:pPr marL="0" lvl="0" indent="0" algn="l" rtl="0">
              <a:spcBef>
                <a:spcPts val="0"/>
              </a:spcBef>
              <a:spcAft>
                <a:spcPts val="0"/>
              </a:spcAft>
              <a:buClr>
                <a:schemeClr val="dk1"/>
              </a:buClr>
              <a:buSzPts val="1100"/>
              <a:buFont typeface="Arial"/>
              <a:buNone/>
            </a:pPr>
            <a:r>
              <a:rPr lang="en-US" sz="2000" dirty="0">
                <a:solidFill>
                  <a:schemeClr val="lt1"/>
                </a:solidFill>
              </a:rPr>
              <a:t>Email</a:t>
            </a:r>
          </a:p>
          <a:p>
            <a:pPr marL="0" lvl="0" indent="0" algn="l" rtl="0">
              <a:spcBef>
                <a:spcPts val="0"/>
              </a:spcBef>
              <a:spcAft>
                <a:spcPts val="0"/>
              </a:spcAft>
              <a:buClr>
                <a:schemeClr val="dk1"/>
              </a:buClr>
              <a:buSzPts val="1100"/>
              <a:buFont typeface="Arial"/>
              <a:buNone/>
            </a:pPr>
            <a:r>
              <a:rPr lang="en-US" sz="2000" dirty="0" err="1">
                <a:solidFill>
                  <a:schemeClr val="lt1"/>
                </a:solidFill>
              </a:rPr>
              <a:t>azalecki@middlebury</a:t>
            </a:r>
            <a:endParaRPr lang="en-US" sz="2000" dirty="0">
              <a:solidFill>
                <a:schemeClr val="lt1"/>
              </a:solidFill>
            </a:endParaRPr>
          </a:p>
          <a:p>
            <a:pPr marL="0" lvl="0" indent="0" algn="l" rtl="0">
              <a:spcBef>
                <a:spcPts val="0"/>
              </a:spcBef>
              <a:spcAft>
                <a:spcPts val="0"/>
              </a:spcAft>
              <a:buClr>
                <a:schemeClr val="dk1"/>
              </a:buClr>
              <a:buSzPts val="1100"/>
              <a:buFont typeface="Arial"/>
              <a:buNone/>
            </a:pPr>
            <a:r>
              <a:rPr lang="en-US" sz="2000" dirty="0" err="1">
                <a:solidFill>
                  <a:schemeClr val="lt1"/>
                </a:solidFill>
              </a:rPr>
              <a:t>Github</a:t>
            </a:r>
            <a:r>
              <a:rPr lang="en-US" sz="2000" dirty="0">
                <a:solidFill>
                  <a:schemeClr val="lt1"/>
                </a:solidFill>
              </a:rPr>
              <a:t> </a:t>
            </a:r>
          </a:p>
          <a:p>
            <a:pPr marL="0" lvl="0" indent="0" algn="l" rtl="0">
              <a:spcBef>
                <a:spcPts val="0"/>
              </a:spcBef>
              <a:spcAft>
                <a:spcPts val="0"/>
              </a:spcAft>
              <a:buClr>
                <a:schemeClr val="dk1"/>
              </a:buClr>
              <a:buSzPts val="1100"/>
              <a:buFont typeface="Arial"/>
              <a:buNone/>
            </a:pPr>
            <a:r>
              <a:rPr lang="en-US" sz="2000" dirty="0">
                <a:solidFill>
                  <a:schemeClr val="lt1"/>
                </a:solidFill>
              </a:rPr>
              <a:t>@azalecki</a:t>
            </a:r>
          </a:p>
          <a:p>
            <a:pPr marL="0" lvl="0" indent="0" algn="l" rtl="0">
              <a:spcBef>
                <a:spcPts val="0"/>
              </a:spcBef>
              <a:spcAft>
                <a:spcPts val="0"/>
              </a:spcAft>
              <a:buClr>
                <a:schemeClr val="dk1"/>
              </a:buClr>
              <a:buSzPts val="1100"/>
              <a:buFont typeface="Arial"/>
              <a:buNone/>
            </a:pPr>
            <a:endParaRPr lang="en-US" sz="2000" dirty="0">
              <a:solidFill>
                <a:schemeClr val="lt1"/>
              </a:solidFill>
            </a:endParaRPr>
          </a:p>
          <a:p>
            <a:pPr marL="0" lvl="0" indent="0" algn="l" rtl="0">
              <a:spcBef>
                <a:spcPts val="0"/>
              </a:spcBef>
              <a:spcAft>
                <a:spcPts val="0"/>
              </a:spcAft>
              <a:buClr>
                <a:schemeClr val="dk1"/>
              </a:buClr>
              <a:buSzPts val="1100"/>
              <a:buFont typeface="Arial"/>
              <a:buNone/>
            </a:pPr>
            <a:endParaRPr lang="en-US" sz="2000" dirty="0">
              <a:solidFill>
                <a:schemeClr val="lt1"/>
              </a:solidFill>
            </a:endParaRPr>
          </a:p>
        </p:txBody>
      </p:sp>
      <p:sp>
        <p:nvSpPr>
          <p:cNvPr id="609" name="Google Shape;609;p60"/>
          <p:cNvSpPr txBox="1">
            <a:spLocks noGrp="1"/>
          </p:cNvSpPr>
          <p:nvPr>
            <p:ph type="ctrTitle"/>
          </p:nvPr>
        </p:nvSpPr>
        <p:spPr>
          <a:xfrm>
            <a:off x="485977" y="1162497"/>
            <a:ext cx="2607300" cy="15339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solidFill>
                  <a:schemeClr val="lt1"/>
                </a:solidFill>
              </a:rPr>
              <a:t>THANK YOU! </a:t>
            </a:r>
            <a:endParaRPr sz="3000" dirty="0">
              <a:solidFill>
                <a:schemeClr val="lt1"/>
              </a:solidFill>
            </a:endParaRPr>
          </a:p>
        </p:txBody>
      </p:sp>
      <p:pic>
        <p:nvPicPr>
          <p:cNvPr id="3" name="Picture 2">
            <a:extLst>
              <a:ext uri="{FF2B5EF4-FFF2-40B4-BE49-F238E27FC236}">
                <a16:creationId xmlns:a16="http://schemas.microsoft.com/office/drawing/2014/main" id="{67612811-D708-4BE8-89B2-EB2ED915DCEB}"/>
              </a:ext>
            </a:extLst>
          </p:cNvPr>
          <p:cNvPicPr>
            <a:picLocks noChangeAspect="1"/>
          </p:cNvPicPr>
          <p:nvPr/>
        </p:nvPicPr>
        <p:blipFill>
          <a:blip r:embed="rId4"/>
          <a:stretch>
            <a:fillRect/>
          </a:stretch>
        </p:blipFill>
        <p:spPr>
          <a:xfrm>
            <a:off x="3519263" y="2890719"/>
            <a:ext cx="1697608" cy="1697608"/>
          </a:xfrm>
          <a:prstGeom prst="rect">
            <a:avLst/>
          </a:prstGeom>
        </p:spPr>
      </p:pic>
      <p:sp>
        <p:nvSpPr>
          <p:cNvPr id="10" name="Google Shape;608;p60">
            <a:extLst>
              <a:ext uri="{FF2B5EF4-FFF2-40B4-BE49-F238E27FC236}">
                <a16:creationId xmlns:a16="http://schemas.microsoft.com/office/drawing/2014/main" id="{0BEC5884-38A5-4029-A421-2CA0537D6489}"/>
              </a:ext>
            </a:extLst>
          </p:cNvPr>
          <p:cNvSpPr txBox="1">
            <a:spLocks/>
          </p:cNvSpPr>
          <p:nvPr/>
        </p:nvSpPr>
        <p:spPr>
          <a:xfrm>
            <a:off x="3586239" y="2464739"/>
            <a:ext cx="1421189" cy="635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chemeClr val="lt1"/>
              </a:buClr>
              <a:buSzPts val="1200"/>
              <a:buFont typeface="Catamaran Light"/>
              <a:buNone/>
              <a:defRPr sz="1200" b="0" i="0" u="none" strike="noStrike" cap="none">
                <a:solidFill>
                  <a:schemeClr val="lt1"/>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chemeClr val="lt1"/>
              </a:buClr>
              <a:buSzPts val="1200"/>
              <a:buFont typeface="Catamaran Light"/>
              <a:buNone/>
              <a:defRPr sz="1200" b="0" i="0" u="none" strike="noStrike" cap="none">
                <a:solidFill>
                  <a:schemeClr val="lt1"/>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chemeClr val="lt1"/>
              </a:buClr>
              <a:buSzPts val="1200"/>
              <a:buFont typeface="Catamaran Light"/>
              <a:buNone/>
              <a:defRPr sz="1200" b="0" i="0" u="none" strike="noStrike" cap="none">
                <a:solidFill>
                  <a:schemeClr val="lt1"/>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chemeClr val="lt1"/>
              </a:buClr>
              <a:buSzPts val="1200"/>
              <a:buFont typeface="Catamaran Light"/>
              <a:buNone/>
              <a:defRPr sz="1200" b="0" i="0" u="none" strike="noStrike" cap="none">
                <a:solidFill>
                  <a:schemeClr val="lt1"/>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chemeClr val="lt1"/>
              </a:buClr>
              <a:buSzPts val="1200"/>
              <a:buFont typeface="Catamaran Light"/>
              <a:buNone/>
              <a:defRPr sz="1200" b="0" i="0" u="none" strike="noStrike" cap="none">
                <a:solidFill>
                  <a:schemeClr val="lt1"/>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chemeClr val="lt1"/>
              </a:buClr>
              <a:buSzPts val="1200"/>
              <a:buFont typeface="Catamaran Light"/>
              <a:buNone/>
              <a:defRPr sz="1200" b="0" i="0" u="none" strike="noStrike" cap="none">
                <a:solidFill>
                  <a:schemeClr val="lt1"/>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chemeClr val="lt1"/>
              </a:buClr>
              <a:buSzPts val="1200"/>
              <a:buFont typeface="Catamaran Light"/>
              <a:buNone/>
              <a:defRPr sz="1200" b="0" i="0" u="none" strike="noStrike" cap="none">
                <a:solidFill>
                  <a:schemeClr val="lt1"/>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chemeClr val="lt1"/>
              </a:buClr>
              <a:buSzPts val="1200"/>
              <a:buFont typeface="Catamaran Light"/>
              <a:buNone/>
              <a:defRPr sz="1200" b="0" i="0" u="none" strike="noStrike" cap="none">
                <a:solidFill>
                  <a:schemeClr val="lt1"/>
                </a:solidFill>
                <a:latin typeface="Catamaran Light"/>
                <a:ea typeface="Catamaran Light"/>
                <a:cs typeface="Catamaran Light"/>
                <a:sym typeface="Catamaran Light"/>
              </a:defRPr>
            </a:lvl9pPr>
          </a:lstStyle>
          <a:p>
            <a:pPr marL="0" indent="0">
              <a:buSzPts val="1100"/>
              <a:buFont typeface="Arial"/>
              <a:buNone/>
            </a:pPr>
            <a:r>
              <a:rPr lang="en-US" sz="2000" dirty="0">
                <a:solidFill>
                  <a:schemeClr val="lt1"/>
                </a:solidFill>
              </a:rPr>
              <a:t>Portfolio</a:t>
            </a:r>
          </a:p>
          <a:p>
            <a:pPr marL="0" indent="0">
              <a:buSzPts val="1100"/>
              <a:buFont typeface="Arial"/>
              <a:buNone/>
            </a:pPr>
            <a:endParaRPr lang="en-US" sz="2000" dirty="0">
              <a:solidFill>
                <a:schemeClr val="lt1"/>
              </a:solidFill>
            </a:endParaRPr>
          </a:p>
        </p:txBody>
      </p:sp>
      <p:sp>
        <p:nvSpPr>
          <p:cNvPr id="11" name="TextBox 10">
            <a:extLst>
              <a:ext uri="{FF2B5EF4-FFF2-40B4-BE49-F238E27FC236}">
                <a16:creationId xmlns:a16="http://schemas.microsoft.com/office/drawing/2014/main" id="{73B609BB-BF12-41AE-A42E-7724AAC9DF58}"/>
              </a:ext>
            </a:extLst>
          </p:cNvPr>
          <p:cNvSpPr txBox="1"/>
          <p:nvPr/>
        </p:nvSpPr>
        <p:spPr>
          <a:xfrm>
            <a:off x="248830" y="352981"/>
            <a:ext cx="4195624" cy="1384995"/>
          </a:xfrm>
          <a:prstGeom prst="rect">
            <a:avLst/>
          </a:prstGeom>
          <a:noFill/>
        </p:spPr>
        <p:txBody>
          <a:bodyPr wrap="square" rtlCol="0">
            <a:spAutoFit/>
          </a:bodyPr>
          <a:lstStyle/>
          <a:p>
            <a:r>
              <a:rPr lang="en-US" b="1" dirty="0">
                <a:latin typeface="Livvic" panose="020B0604020202020204" charset="0"/>
                <a:cs typeface="Catamaran" panose="020B0604020202020204" charset="0"/>
              </a:rPr>
              <a:t>Acknowledgments</a:t>
            </a:r>
          </a:p>
          <a:p>
            <a:r>
              <a:rPr lang="en-US" dirty="0">
                <a:latin typeface="Catamaran" panose="020B0604020202020204" charset="0"/>
                <a:cs typeface="Catamaran" panose="020B0604020202020204" charset="0"/>
              </a:rPr>
              <a:t>Middlebury Geography Department </a:t>
            </a:r>
          </a:p>
          <a:p>
            <a:r>
              <a:rPr lang="en-US" dirty="0">
                <a:latin typeface="Catamaran" panose="020B0604020202020204" charset="0"/>
                <a:cs typeface="Catamaran" panose="020B0604020202020204" charset="0"/>
              </a:rPr>
              <a:t>  - Professor Peter Nelson </a:t>
            </a:r>
          </a:p>
          <a:p>
            <a:r>
              <a:rPr lang="en-US" dirty="0">
                <a:latin typeface="Catamaran" panose="020B0604020202020204" charset="0"/>
                <a:cs typeface="Catamaran" panose="020B0604020202020204" charset="0"/>
              </a:rPr>
              <a:t>  - Professor Jessica </a:t>
            </a:r>
            <a:r>
              <a:rPr lang="en-US" dirty="0" err="1">
                <a:latin typeface="Catamaran" panose="020B0604020202020204" charset="0"/>
                <a:cs typeface="Catamaran" panose="020B0604020202020204" charset="0"/>
              </a:rPr>
              <a:t>L’Roe</a:t>
            </a:r>
            <a:r>
              <a:rPr lang="en-US" dirty="0">
                <a:latin typeface="Catamaran" panose="020B0604020202020204" charset="0"/>
                <a:cs typeface="Catamaran" panose="020B0604020202020204" charset="0"/>
              </a:rPr>
              <a:t> </a:t>
            </a:r>
          </a:p>
          <a:p>
            <a:r>
              <a:rPr lang="en-US" dirty="0">
                <a:latin typeface="Catamaran" panose="020B0604020202020204" charset="0"/>
                <a:cs typeface="Catamaran" panose="020B0604020202020204" charset="0"/>
              </a:rPr>
              <a:t>Friends and Family </a:t>
            </a:r>
          </a:p>
          <a:p>
            <a:r>
              <a:rPr lang="en-US" dirty="0">
                <a:latin typeface="Catamaran" panose="020B0604020202020204" charset="0"/>
                <a:cs typeface="Catamaran" panose="020B0604020202020204" charset="0"/>
              </a:rPr>
              <a:t>Oriole Park Public Library  </a:t>
            </a:r>
          </a:p>
        </p:txBody>
      </p:sp>
    </p:spTree>
    <p:extLst>
      <p:ext uri="{BB962C8B-B14F-4D97-AF65-F5344CB8AC3E}">
        <p14:creationId xmlns:p14="http://schemas.microsoft.com/office/powerpoint/2010/main" val="141882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9" name="Picture 2" descr="Salinas' new El Gabilan Library a 'community driven project'">
            <a:extLst>
              <a:ext uri="{FF2B5EF4-FFF2-40B4-BE49-F238E27FC236}">
                <a16:creationId xmlns:a16="http://schemas.microsoft.com/office/drawing/2014/main" id="{8F7C2D23-466B-4251-89DA-37D631C1A5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989" t="17393" r="30693" b="398"/>
          <a:stretch/>
        </p:blipFill>
        <p:spPr bwMode="auto">
          <a:xfrm>
            <a:off x="4516804" y="0"/>
            <a:ext cx="4657903" cy="51848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eractive installations and public spaces — Trending City">
            <a:extLst>
              <a:ext uri="{FF2B5EF4-FFF2-40B4-BE49-F238E27FC236}">
                <a16:creationId xmlns:a16="http://schemas.microsoft.com/office/drawing/2014/main" id="{6BA93229-06F8-4D0F-AB33-B83959DD53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689" b="12940"/>
          <a:stretch/>
        </p:blipFill>
        <p:spPr bwMode="auto">
          <a:xfrm>
            <a:off x="-768" y="1"/>
            <a:ext cx="4517572" cy="518485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28;p26">
            <a:extLst>
              <a:ext uri="{FF2B5EF4-FFF2-40B4-BE49-F238E27FC236}">
                <a16:creationId xmlns:a16="http://schemas.microsoft.com/office/drawing/2014/main" id="{A0585350-B185-384B-DBB8-E9B7AF70834A}"/>
              </a:ext>
            </a:extLst>
          </p:cNvPr>
          <p:cNvSpPr/>
          <p:nvPr/>
        </p:nvSpPr>
        <p:spPr>
          <a:xfrm rot="5400000">
            <a:off x="990512" y="-827327"/>
            <a:ext cx="2520045" cy="4532542"/>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9"/>
          <p:cNvSpPr txBox="1">
            <a:spLocks noGrp="1"/>
          </p:cNvSpPr>
          <p:nvPr>
            <p:ph type="subTitle" idx="1"/>
          </p:nvPr>
        </p:nvSpPr>
        <p:spPr>
          <a:xfrm flipH="1">
            <a:off x="146965" y="252105"/>
            <a:ext cx="4318907" cy="244686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pPr>
            <a:r>
              <a:rPr lang="en-US" sz="2000" b="1" dirty="0">
                <a:solidFill>
                  <a:schemeClr val="bg1"/>
                </a:solidFill>
              </a:rPr>
              <a:t>What exactly is “public space”?</a:t>
            </a:r>
          </a:p>
          <a:p>
            <a:pPr marL="0" lvl="0" indent="0" algn="l" rtl="0">
              <a:spcBef>
                <a:spcPts val="0"/>
              </a:spcBef>
              <a:spcAft>
                <a:spcPts val="1600"/>
              </a:spcAft>
            </a:pPr>
            <a:r>
              <a:rPr lang="en-US" sz="2000" dirty="0">
                <a:solidFill>
                  <a:schemeClr val="bg1"/>
                </a:solidFill>
              </a:rPr>
              <a:t>1. Open to the public </a:t>
            </a:r>
          </a:p>
          <a:p>
            <a:pPr marL="0" lvl="0" indent="0" algn="l" rtl="0">
              <a:spcBef>
                <a:spcPts val="0"/>
              </a:spcBef>
              <a:spcAft>
                <a:spcPts val="1600"/>
              </a:spcAft>
            </a:pPr>
            <a:r>
              <a:rPr lang="en-US" sz="2000" dirty="0">
                <a:solidFill>
                  <a:schemeClr val="bg1"/>
                </a:solidFill>
              </a:rPr>
              <a:t>2. In public ownership </a:t>
            </a:r>
          </a:p>
          <a:p>
            <a:pPr marL="0" lvl="0" indent="0" algn="l" rtl="0">
              <a:spcBef>
                <a:spcPts val="0"/>
              </a:spcBef>
              <a:spcAft>
                <a:spcPts val="1600"/>
              </a:spcAft>
            </a:pPr>
            <a:r>
              <a:rPr lang="en-US" sz="2000" dirty="0">
                <a:solidFill>
                  <a:schemeClr val="bg1"/>
                </a:solidFill>
              </a:rPr>
              <a:t>3. Physically accessible to the public </a:t>
            </a:r>
            <a:endParaRPr sz="2000" dirty="0">
              <a:solidFill>
                <a:schemeClr val="bg1"/>
              </a:solidFill>
            </a:endParaRPr>
          </a:p>
        </p:txBody>
      </p:sp>
      <p:sp>
        <p:nvSpPr>
          <p:cNvPr id="10" name="Google Shape;128;p26">
            <a:extLst>
              <a:ext uri="{FF2B5EF4-FFF2-40B4-BE49-F238E27FC236}">
                <a16:creationId xmlns:a16="http://schemas.microsoft.com/office/drawing/2014/main" id="{E5D242FB-8FBA-496F-BF10-6BCA51E1D29B}"/>
              </a:ext>
            </a:extLst>
          </p:cNvPr>
          <p:cNvSpPr/>
          <p:nvPr/>
        </p:nvSpPr>
        <p:spPr>
          <a:xfrm rot="5400000">
            <a:off x="5585733" y="1414526"/>
            <a:ext cx="2520045" cy="4657903"/>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6;p29">
            <a:extLst>
              <a:ext uri="{FF2B5EF4-FFF2-40B4-BE49-F238E27FC236}">
                <a16:creationId xmlns:a16="http://schemas.microsoft.com/office/drawing/2014/main" id="{CC09ED8A-77F7-4A39-A4A6-249978F34F58}"/>
              </a:ext>
            </a:extLst>
          </p:cNvPr>
          <p:cNvSpPr txBox="1">
            <a:spLocks/>
          </p:cNvSpPr>
          <p:nvPr/>
        </p:nvSpPr>
        <p:spPr>
          <a:xfrm flipH="1">
            <a:off x="4741496" y="2483454"/>
            <a:ext cx="4318907" cy="24468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Catamaran Light"/>
              <a:buNone/>
              <a:defRPr sz="10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2pPr>
            <a:lvl3pPr marL="1371600" marR="0" lvl="2"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3pPr>
            <a:lvl4pPr marL="1828800" marR="0" lvl="3"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4pPr>
            <a:lvl5pPr marL="2286000" marR="0" lvl="4"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5pPr>
            <a:lvl6pPr marL="2743200" marR="0" lvl="5"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6pPr>
            <a:lvl7pPr marL="3200400" marR="0" lvl="6"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7pPr>
            <a:lvl8pPr marL="3657600" marR="0" lvl="7" indent="-304800" algn="l" rtl="0">
              <a:lnSpc>
                <a:spcPct val="115000"/>
              </a:lnSpc>
              <a:spcBef>
                <a:spcPts val="160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8pPr>
            <a:lvl9pPr marL="4114800" marR="0" lvl="8" indent="-304800" algn="l" rtl="0">
              <a:lnSpc>
                <a:spcPct val="115000"/>
              </a:lnSpc>
              <a:spcBef>
                <a:spcPts val="1600"/>
              </a:spcBef>
              <a:spcAft>
                <a:spcPts val="160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9pPr>
          </a:lstStyle>
          <a:p>
            <a:pPr marL="0" indent="0">
              <a:spcAft>
                <a:spcPts val="1600"/>
              </a:spcAft>
            </a:pPr>
            <a:r>
              <a:rPr lang="en-US" sz="2000" b="1" dirty="0">
                <a:solidFill>
                  <a:schemeClr val="bg1"/>
                </a:solidFill>
              </a:rPr>
              <a:t>Why use libraries as the “case”?</a:t>
            </a:r>
          </a:p>
          <a:p>
            <a:pPr marL="0" indent="0">
              <a:spcAft>
                <a:spcPts val="1600"/>
              </a:spcAft>
            </a:pPr>
            <a:r>
              <a:rPr lang="en-US" sz="2000" dirty="0">
                <a:solidFill>
                  <a:schemeClr val="bg1"/>
                </a:solidFill>
              </a:rPr>
              <a:t>1. Prevalent across the US</a:t>
            </a:r>
          </a:p>
          <a:p>
            <a:pPr marL="0" indent="0">
              <a:spcAft>
                <a:spcPts val="1600"/>
              </a:spcAft>
            </a:pPr>
            <a:r>
              <a:rPr lang="en-US" sz="2000" dirty="0">
                <a:solidFill>
                  <a:schemeClr val="bg1"/>
                </a:solidFill>
              </a:rPr>
              <a:t>2. Rarity of public indoor spaces </a:t>
            </a:r>
          </a:p>
          <a:p>
            <a:pPr marL="0" indent="0">
              <a:spcAft>
                <a:spcPts val="1600"/>
              </a:spcAft>
            </a:pPr>
            <a:r>
              <a:rPr lang="en-US" sz="2000" dirty="0">
                <a:solidFill>
                  <a:schemeClr val="bg1"/>
                </a:solidFill>
              </a:rPr>
              <a:t>3. Purpose is to serve their communities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6">
                                            <p:txEl>
                                              <p:pRg st="0" end="0"/>
                                            </p:txEl>
                                          </p:spTgt>
                                        </p:tgtEl>
                                        <p:attrNameLst>
                                          <p:attrName>style.visibility</p:attrName>
                                        </p:attrNameLst>
                                      </p:cBhvr>
                                      <p:to>
                                        <p:strVal val="visible"/>
                                      </p:to>
                                    </p:set>
                                    <p:animEffect transition="in" filter="fade">
                                      <p:cBhvr>
                                        <p:cTn id="12" dur="1000"/>
                                        <p:tgtEl>
                                          <p:spTgt spid="156">
                                            <p:txEl>
                                              <p:pRg st="0" end="0"/>
                                            </p:txEl>
                                          </p:spTgt>
                                        </p:tgtEl>
                                      </p:cBhvr>
                                    </p:animEffect>
                                    <p:anim calcmode="lin" valueType="num">
                                      <p:cBhvr>
                                        <p:cTn id="13" dur="1000" fill="hold"/>
                                        <p:tgtEl>
                                          <p:spTgt spid="15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5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6">
                                            <p:txEl>
                                              <p:pRg st="1" end="1"/>
                                            </p:txEl>
                                          </p:spTgt>
                                        </p:tgtEl>
                                        <p:attrNameLst>
                                          <p:attrName>style.visibility</p:attrName>
                                        </p:attrNameLst>
                                      </p:cBhvr>
                                      <p:to>
                                        <p:strVal val="visible"/>
                                      </p:to>
                                    </p:set>
                                    <p:animEffect transition="in" filter="fade">
                                      <p:cBhvr>
                                        <p:cTn id="19" dur="1000"/>
                                        <p:tgtEl>
                                          <p:spTgt spid="156">
                                            <p:txEl>
                                              <p:pRg st="1" end="1"/>
                                            </p:txEl>
                                          </p:spTgt>
                                        </p:tgtEl>
                                      </p:cBhvr>
                                    </p:animEffect>
                                    <p:anim calcmode="lin" valueType="num">
                                      <p:cBhvr>
                                        <p:cTn id="20" dur="1000" fill="hold"/>
                                        <p:tgtEl>
                                          <p:spTgt spid="15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5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56">
                                            <p:txEl>
                                              <p:pRg st="2" end="2"/>
                                            </p:txEl>
                                          </p:spTgt>
                                        </p:tgtEl>
                                        <p:attrNameLst>
                                          <p:attrName>style.visibility</p:attrName>
                                        </p:attrNameLst>
                                      </p:cBhvr>
                                      <p:to>
                                        <p:strVal val="visible"/>
                                      </p:to>
                                    </p:set>
                                    <p:animEffect transition="in" filter="fade">
                                      <p:cBhvr>
                                        <p:cTn id="26" dur="1000"/>
                                        <p:tgtEl>
                                          <p:spTgt spid="156">
                                            <p:txEl>
                                              <p:pRg st="2" end="2"/>
                                            </p:txEl>
                                          </p:spTgt>
                                        </p:tgtEl>
                                      </p:cBhvr>
                                    </p:animEffect>
                                    <p:anim calcmode="lin" valueType="num">
                                      <p:cBhvr>
                                        <p:cTn id="27" dur="1000" fill="hold"/>
                                        <p:tgtEl>
                                          <p:spTgt spid="156">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5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56">
                                            <p:txEl>
                                              <p:pRg st="3" end="3"/>
                                            </p:txEl>
                                          </p:spTgt>
                                        </p:tgtEl>
                                        <p:attrNameLst>
                                          <p:attrName>style.visibility</p:attrName>
                                        </p:attrNameLst>
                                      </p:cBhvr>
                                      <p:to>
                                        <p:strVal val="visible"/>
                                      </p:to>
                                    </p:set>
                                    <p:animEffect transition="in" filter="fade">
                                      <p:cBhvr>
                                        <p:cTn id="33" dur="1000"/>
                                        <p:tgtEl>
                                          <p:spTgt spid="156">
                                            <p:txEl>
                                              <p:pRg st="3" end="3"/>
                                            </p:txEl>
                                          </p:spTgt>
                                        </p:tgtEl>
                                      </p:cBhvr>
                                    </p:animEffect>
                                    <p:anim calcmode="lin" valueType="num">
                                      <p:cBhvr>
                                        <p:cTn id="34" dur="1000" fill="hold"/>
                                        <p:tgtEl>
                                          <p:spTgt spid="156">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56">
                                            <p:txEl>
                                              <p:pRg st="3" end="3"/>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6">
                                            <p:txEl>
                                              <p:pRg st="0" end="0"/>
                                            </p:txEl>
                                          </p:spTgt>
                                        </p:tgtEl>
                                        <p:attrNameLst>
                                          <p:attrName>style.visibility</p:attrName>
                                        </p:attrNameLst>
                                      </p:cBhvr>
                                      <p:to>
                                        <p:strVal val="visible"/>
                                      </p:to>
                                    </p:set>
                                    <p:animEffect transition="in" filter="fade">
                                      <p:cBhvr>
                                        <p:cTn id="38" dur="1000"/>
                                        <p:tgtEl>
                                          <p:spTgt spid="6">
                                            <p:txEl>
                                              <p:pRg st="0" end="0"/>
                                            </p:txEl>
                                          </p:spTgt>
                                        </p:tgtEl>
                                      </p:cBhvr>
                                    </p:animEffect>
                                    <p:anim calcmode="lin" valueType="num">
                                      <p:cBhvr>
                                        <p:cTn id="39"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40"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6">
                                            <p:txEl>
                                              <p:pRg st="1" end="1"/>
                                            </p:txEl>
                                          </p:spTgt>
                                        </p:tgtEl>
                                        <p:attrNameLst>
                                          <p:attrName>style.visibility</p:attrName>
                                        </p:attrNameLst>
                                      </p:cBhvr>
                                      <p:to>
                                        <p:strVal val="visible"/>
                                      </p:to>
                                    </p:set>
                                    <p:animEffect transition="in" filter="fade">
                                      <p:cBhvr>
                                        <p:cTn id="45" dur="1000"/>
                                        <p:tgtEl>
                                          <p:spTgt spid="6">
                                            <p:txEl>
                                              <p:pRg st="1" end="1"/>
                                            </p:txEl>
                                          </p:spTgt>
                                        </p:tgtEl>
                                      </p:cBhvr>
                                    </p:animEffect>
                                    <p:anim calcmode="lin" valueType="num">
                                      <p:cBhvr>
                                        <p:cTn id="46"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47"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
                                            <p:txEl>
                                              <p:pRg st="2" end="2"/>
                                            </p:txEl>
                                          </p:spTgt>
                                        </p:tgtEl>
                                        <p:attrNameLst>
                                          <p:attrName>style.visibility</p:attrName>
                                        </p:attrNameLst>
                                      </p:cBhvr>
                                      <p:to>
                                        <p:strVal val="visible"/>
                                      </p:to>
                                    </p:set>
                                    <p:animEffect transition="in" filter="fade">
                                      <p:cBhvr>
                                        <p:cTn id="52" dur="1000"/>
                                        <p:tgtEl>
                                          <p:spTgt spid="6">
                                            <p:txEl>
                                              <p:pRg st="2" end="2"/>
                                            </p:txEl>
                                          </p:spTgt>
                                        </p:tgtEl>
                                      </p:cBhvr>
                                    </p:animEffect>
                                    <p:anim calcmode="lin" valueType="num">
                                      <p:cBhvr>
                                        <p:cTn id="5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54"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6">
                                            <p:txEl>
                                              <p:pRg st="3" end="3"/>
                                            </p:txEl>
                                          </p:spTgt>
                                        </p:tgtEl>
                                        <p:attrNameLst>
                                          <p:attrName>style.visibility</p:attrName>
                                        </p:attrNameLst>
                                      </p:cBhvr>
                                      <p:to>
                                        <p:strVal val="visible"/>
                                      </p:to>
                                    </p:set>
                                    <p:animEffect transition="in" filter="fade">
                                      <p:cBhvr>
                                        <p:cTn id="59" dur="1000"/>
                                        <p:tgtEl>
                                          <p:spTgt spid="6">
                                            <p:txEl>
                                              <p:pRg st="3" end="3"/>
                                            </p:txEl>
                                          </p:spTgt>
                                        </p:tgtEl>
                                      </p:cBhvr>
                                    </p:animEffect>
                                    <p:anim calcmode="lin" valueType="num">
                                      <p:cBhvr>
                                        <p:cTn id="6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61"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1000"/>
                                        <p:tgtEl>
                                          <p:spTgt spid="10"/>
                                        </p:tgtEl>
                                      </p:cBhvr>
                                    </p:animEffect>
                                    <p:anim calcmode="lin" valueType="num">
                                      <p:cBhvr>
                                        <p:cTn id="67" dur="1000" fill="hold"/>
                                        <p:tgtEl>
                                          <p:spTgt spid="10"/>
                                        </p:tgtEl>
                                        <p:attrNameLst>
                                          <p:attrName>ppt_x</p:attrName>
                                        </p:attrNameLst>
                                      </p:cBhvr>
                                      <p:tavLst>
                                        <p:tav tm="0">
                                          <p:val>
                                            <p:strVal val="#ppt_x"/>
                                          </p:val>
                                        </p:tav>
                                        <p:tav tm="100000">
                                          <p:val>
                                            <p:strVal val="#ppt_x"/>
                                          </p:val>
                                        </p:tav>
                                      </p:tavLst>
                                    </p:anim>
                                    <p:anim calcmode="lin" valueType="num">
                                      <p:cBhvr>
                                        <p:cTn id="6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6" grpId="0" build="p"/>
      <p:bldP spid="10" grpId="0" animBg="1"/>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050" name="Picture 2" descr="Patrons inside the Chicago Public Library branch in Chinatown.">
            <a:extLst>
              <a:ext uri="{FF2B5EF4-FFF2-40B4-BE49-F238E27FC236}">
                <a16:creationId xmlns:a16="http://schemas.microsoft.com/office/drawing/2014/main" id="{8974968D-CF0B-BBC2-8479-8CD7B0FEAAA8}"/>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t="13016" b="4971"/>
          <a:stretch/>
        </p:blipFill>
        <p:spPr bwMode="auto">
          <a:xfrm>
            <a:off x="0" y="0"/>
            <a:ext cx="9407279" cy="514350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28;p26">
            <a:extLst>
              <a:ext uri="{FF2B5EF4-FFF2-40B4-BE49-F238E27FC236}">
                <a16:creationId xmlns:a16="http://schemas.microsoft.com/office/drawing/2014/main" id="{BB0072D5-6718-AE75-C936-B33098F24673}"/>
              </a:ext>
            </a:extLst>
          </p:cNvPr>
          <p:cNvSpPr/>
          <p:nvPr/>
        </p:nvSpPr>
        <p:spPr>
          <a:xfrm rot="5400000">
            <a:off x="2706163" y="1118576"/>
            <a:ext cx="1355408" cy="6466113"/>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txBox="1">
            <a:spLocks noGrp="1"/>
          </p:cNvSpPr>
          <p:nvPr>
            <p:ph type="subTitle" idx="1"/>
          </p:nvPr>
        </p:nvSpPr>
        <p:spPr>
          <a:xfrm>
            <a:off x="269579" y="3612336"/>
            <a:ext cx="6228575" cy="1355408"/>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sz="1800" b="0" i="1" u="none" strike="noStrike" dirty="0">
                <a:solidFill>
                  <a:schemeClr val="bg1"/>
                </a:solidFill>
                <a:effectLst/>
                <a:latin typeface="Catamaran" panose="020B0604020202020204" charset="0"/>
                <a:cs typeface="Catamaran" panose="020B0604020202020204" charset="0"/>
              </a:rPr>
              <a:t>“As change becomes ‘routine activity’, libraries must reimagine themselves as evolving organisms rather than static objects”      (Hoyer, 2011).</a:t>
            </a:r>
            <a:endParaRPr dirty="0">
              <a:solidFill>
                <a:schemeClr val="bg1"/>
              </a:solidFill>
              <a:latin typeface="Catamaran" panose="020B0604020202020204" charset="0"/>
              <a:cs typeface="Catamaran" panose="020B0604020202020204" charset="0"/>
            </a:endParaRPr>
          </a:p>
        </p:txBody>
      </p:sp>
      <p:sp>
        <p:nvSpPr>
          <p:cNvPr id="9" name="Google Shape;128;p26">
            <a:extLst>
              <a:ext uri="{FF2B5EF4-FFF2-40B4-BE49-F238E27FC236}">
                <a16:creationId xmlns:a16="http://schemas.microsoft.com/office/drawing/2014/main" id="{CED923E6-944C-7661-FEFE-0430DB3E98A2}"/>
              </a:ext>
            </a:extLst>
          </p:cNvPr>
          <p:cNvSpPr/>
          <p:nvPr/>
        </p:nvSpPr>
        <p:spPr>
          <a:xfrm rot="5400000">
            <a:off x="6677830" y="-876107"/>
            <a:ext cx="1553100" cy="3656827"/>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DDFA2CE0-7239-8F2A-2378-8059C7EBE928}"/>
              </a:ext>
            </a:extLst>
          </p:cNvPr>
          <p:cNvSpPr txBox="1"/>
          <p:nvPr/>
        </p:nvSpPr>
        <p:spPr>
          <a:xfrm>
            <a:off x="5738032" y="352141"/>
            <a:ext cx="3432696" cy="1200329"/>
          </a:xfrm>
          <a:prstGeom prst="rect">
            <a:avLst/>
          </a:prstGeom>
          <a:noFill/>
        </p:spPr>
        <p:txBody>
          <a:bodyPr wrap="square" rtlCol="0">
            <a:spAutoFit/>
          </a:bodyPr>
          <a:lstStyle/>
          <a:p>
            <a:r>
              <a:rPr lang="en-US" sz="1800" i="1" dirty="0">
                <a:solidFill>
                  <a:schemeClr val="bg1"/>
                </a:solidFill>
                <a:latin typeface="Catamaran" panose="020B0604020202020204" charset="0"/>
                <a:cs typeface="Catamaran" panose="020B0604020202020204" charset="0"/>
              </a:rPr>
              <a:t>“…</a:t>
            </a:r>
            <a:r>
              <a:rPr lang="en-US" sz="1800" b="0" i="1" u="none" strike="noStrike" dirty="0">
                <a:solidFill>
                  <a:schemeClr val="bg1"/>
                </a:solidFill>
                <a:effectLst/>
                <a:latin typeface="Catamaran" panose="020B0604020202020204" charset="0"/>
                <a:cs typeface="Catamaran" panose="020B0604020202020204" charset="0"/>
              </a:rPr>
              <a:t>maintaining spaces where print books have more privileges than people seem to be unnecessary</a:t>
            </a:r>
            <a:r>
              <a:rPr lang="en-US" sz="1800" i="1" dirty="0">
                <a:solidFill>
                  <a:schemeClr val="bg1"/>
                </a:solidFill>
                <a:latin typeface="Catamaran" panose="020B0604020202020204" charset="0"/>
                <a:cs typeface="Catamaran" panose="020B0604020202020204" charset="0"/>
              </a:rPr>
              <a:t>”</a:t>
            </a:r>
          </a:p>
          <a:p>
            <a:r>
              <a:rPr lang="en-US" sz="1800" i="1" dirty="0">
                <a:solidFill>
                  <a:schemeClr val="bg1"/>
                </a:solidFill>
                <a:latin typeface="Catamaran" panose="020B0604020202020204" charset="0"/>
                <a:cs typeface="Catamaran" panose="020B0604020202020204" charset="0"/>
              </a:rPr>
              <a:t>(Rodrigues Dantas, 2015)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17">
                                            <p:txEl>
                                              <p:pRg st="0" end="0"/>
                                            </p:txEl>
                                          </p:spTgt>
                                        </p:tgtEl>
                                        <p:attrNameLst>
                                          <p:attrName>style.visibility</p:attrName>
                                        </p:attrNameLst>
                                      </p:cBhvr>
                                      <p:to>
                                        <p:strVal val="visible"/>
                                      </p:to>
                                    </p:set>
                                    <p:anim calcmode="lin" valueType="num">
                                      <p:cBhvr additive="base">
                                        <p:cTn id="17" dur="500" fill="hold"/>
                                        <p:tgtEl>
                                          <p:spTgt spid="21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17">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7" grpId="0" build="p"/>
      <p:bldP spid="9"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AC6C092-92B4-7174-6CD1-37C606B1D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1047" y="2571750"/>
            <a:ext cx="2095499" cy="209549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58558594-6D4C-D2AB-5059-4A74ED65FA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1047" y="171451"/>
            <a:ext cx="2095499" cy="209549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D3981D75-89E5-5E84-C5C4-9AC9F84409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9414" y="171451"/>
            <a:ext cx="2095499" cy="2095499"/>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ACC2E952-DACC-9CD7-A51A-5C39D56887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9414" y="2571750"/>
            <a:ext cx="2095499" cy="2095499"/>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038B44ED-8A6A-C2B6-757B-138C15F3F9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92680" y="2556782"/>
            <a:ext cx="2110467" cy="2110467"/>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a:extLst>
              <a:ext uri="{FF2B5EF4-FFF2-40B4-BE49-F238E27FC236}">
                <a16:creationId xmlns:a16="http://schemas.microsoft.com/office/drawing/2014/main" id="{0F20F8A8-6B20-1437-02AD-0A324E2E74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92680" y="171451"/>
            <a:ext cx="2095498" cy="2095498"/>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a:extLst>
              <a:ext uri="{FF2B5EF4-FFF2-40B4-BE49-F238E27FC236}">
                <a16:creationId xmlns:a16="http://schemas.microsoft.com/office/drawing/2014/main" id="{382A4C97-BA4A-E949-3FD0-E869D190B3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351" y="2571750"/>
            <a:ext cx="20955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a:extLst>
              <a:ext uri="{FF2B5EF4-FFF2-40B4-BE49-F238E27FC236}">
                <a16:creationId xmlns:a16="http://schemas.microsoft.com/office/drawing/2014/main" id="{A6E3008D-B054-5F5F-62ED-E13B858AD0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351" y="171451"/>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62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9232"/>
                                        </p:tgtEl>
                                        <p:attrNameLst>
                                          <p:attrName>style.opacity</p:attrName>
                                        </p:attrNameLst>
                                      </p:cBhvr>
                                      <p:to>
                                        <p:strVal val="0.25"/>
                                      </p:to>
                                    </p:set>
                                    <p:animEffect filter="image" prLst="opacity: 0.25">
                                      <p:cBhvr rctx="IE">
                                        <p:cTn id="7" dur="indefinite"/>
                                        <p:tgtEl>
                                          <p:spTgt spid="9232"/>
                                        </p:tgtEl>
                                      </p:cBhvr>
                                    </p:animEffect>
                                  </p:childTnLst>
                                </p:cTn>
                              </p:par>
                              <p:par>
                                <p:cTn id="8" presetID="9" presetClass="emph" presetSubtype="0" nodeType="withEffect">
                                  <p:stCondLst>
                                    <p:cond delay="0"/>
                                  </p:stCondLst>
                                  <p:childTnLst>
                                    <p:set>
                                      <p:cBhvr>
                                        <p:cTn id="9" dur="indefinite"/>
                                        <p:tgtEl>
                                          <p:spTgt spid="9230"/>
                                        </p:tgtEl>
                                        <p:attrNameLst>
                                          <p:attrName>style.opacity</p:attrName>
                                        </p:attrNameLst>
                                      </p:cBhvr>
                                      <p:to>
                                        <p:strVal val="0.25"/>
                                      </p:to>
                                    </p:set>
                                    <p:animEffect filter="image" prLst="opacity: 0.25">
                                      <p:cBhvr rctx="IE">
                                        <p:cTn id="10" dur="indefinite"/>
                                        <p:tgtEl>
                                          <p:spTgt spid="9230"/>
                                        </p:tgtEl>
                                      </p:cBhvr>
                                    </p:animEffect>
                                  </p:childTnLst>
                                </p:cTn>
                              </p:par>
                              <p:par>
                                <p:cTn id="11" presetID="9" presetClass="emph" presetSubtype="0" nodeType="withEffect">
                                  <p:stCondLst>
                                    <p:cond delay="0"/>
                                  </p:stCondLst>
                                  <p:childTnLst>
                                    <p:set>
                                      <p:cBhvr>
                                        <p:cTn id="12" dur="indefinite"/>
                                        <p:tgtEl>
                                          <p:spTgt spid="9224"/>
                                        </p:tgtEl>
                                        <p:attrNameLst>
                                          <p:attrName>style.opacity</p:attrName>
                                        </p:attrNameLst>
                                      </p:cBhvr>
                                      <p:to>
                                        <p:strVal val="0.25"/>
                                      </p:to>
                                    </p:set>
                                    <p:animEffect filter="image" prLst="opacity: 0.25">
                                      <p:cBhvr rctx="IE">
                                        <p:cTn id="13" dur="indefinite"/>
                                        <p:tgtEl>
                                          <p:spTgt spid="9224"/>
                                        </p:tgtEl>
                                      </p:cBhvr>
                                    </p:animEffect>
                                  </p:childTnLst>
                                </p:cTn>
                              </p:par>
                              <p:par>
                                <p:cTn id="14" presetID="9" presetClass="emph" presetSubtype="0" nodeType="withEffect">
                                  <p:stCondLst>
                                    <p:cond delay="0"/>
                                  </p:stCondLst>
                                  <p:childTnLst>
                                    <p:set>
                                      <p:cBhvr>
                                        <p:cTn id="15" dur="indefinite"/>
                                        <p:tgtEl>
                                          <p:spTgt spid="9218"/>
                                        </p:tgtEl>
                                        <p:attrNameLst>
                                          <p:attrName>style.opacity</p:attrName>
                                        </p:attrNameLst>
                                      </p:cBhvr>
                                      <p:to>
                                        <p:strVal val="0.25"/>
                                      </p:to>
                                    </p:set>
                                    <p:animEffect filter="image" prLst="opacity: 0.25">
                                      <p:cBhvr rctx="IE">
                                        <p:cTn id="16" dur="indefinite"/>
                                        <p:tgtEl>
                                          <p:spTgt spid="9218"/>
                                        </p:tgtEl>
                                      </p:cBhvr>
                                    </p:animEffect>
                                  </p:childTnLst>
                                </p:cTn>
                              </p:par>
                              <p:par>
                                <p:cTn id="17" presetID="9" presetClass="emph" presetSubtype="0" nodeType="withEffect">
                                  <p:stCondLst>
                                    <p:cond delay="0"/>
                                  </p:stCondLst>
                                  <p:childTnLst>
                                    <p:set>
                                      <p:cBhvr>
                                        <p:cTn id="18" dur="indefinite"/>
                                        <p:tgtEl>
                                          <p:spTgt spid="9228"/>
                                        </p:tgtEl>
                                        <p:attrNameLst>
                                          <p:attrName>style.opacity</p:attrName>
                                        </p:attrNameLst>
                                      </p:cBhvr>
                                      <p:to>
                                        <p:strVal val="0.25"/>
                                      </p:to>
                                    </p:set>
                                    <p:animEffect filter="image" prLst="opacity: 0.25">
                                      <p:cBhvr rctx="IE">
                                        <p:cTn id="19" dur="indefinite"/>
                                        <p:tgtEl>
                                          <p:spTgt spid="9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30"/>
          <p:cNvPicPr preferRelativeResize="0"/>
          <p:nvPr/>
        </p:nvPicPr>
        <p:blipFill rotWithShape="1">
          <a:blip r:embed="rId3">
            <a:alphaModFix/>
          </a:blip>
          <a:srcRect t="21183" b="17361"/>
          <a:stretch/>
        </p:blipFill>
        <p:spPr>
          <a:xfrm>
            <a:off x="0" y="2747475"/>
            <a:ext cx="4633950" cy="1998402"/>
          </a:xfrm>
          <a:prstGeom prst="rect">
            <a:avLst/>
          </a:prstGeom>
          <a:noFill/>
          <a:ln>
            <a:noFill/>
          </a:ln>
        </p:spPr>
      </p:pic>
      <p:pic>
        <p:nvPicPr>
          <p:cNvPr id="162" name="Google Shape;162;p30"/>
          <p:cNvPicPr preferRelativeResize="0"/>
          <p:nvPr/>
        </p:nvPicPr>
        <p:blipFill rotWithShape="1">
          <a:blip r:embed="rId4">
            <a:alphaModFix/>
          </a:blip>
          <a:srcRect b="35312"/>
          <a:stretch/>
        </p:blipFill>
        <p:spPr>
          <a:xfrm>
            <a:off x="0" y="293900"/>
            <a:ext cx="4633950" cy="1998402"/>
          </a:xfrm>
          <a:prstGeom prst="rect">
            <a:avLst/>
          </a:prstGeom>
          <a:noFill/>
          <a:ln>
            <a:noFill/>
          </a:ln>
        </p:spPr>
      </p:pic>
      <p:sp>
        <p:nvSpPr>
          <p:cNvPr id="163" name="Google Shape;163;p30"/>
          <p:cNvSpPr txBox="1">
            <a:spLocks noGrp="1"/>
          </p:cNvSpPr>
          <p:nvPr>
            <p:ph type="ctrTitle" idx="4"/>
          </p:nvPr>
        </p:nvSpPr>
        <p:spPr>
          <a:xfrm rot="5400000">
            <a:off x="6129975" y="2201726"/>
            <a:ext cx="40242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RESEARCH QUESTIONS</a:t>
            </a:r>
            <a:endParaRPr/>
          </a:p>
        </p:txBody>
      </p:sp>
      <p:sp>
        <p:nvSpPr>
          <p:cNvPr id="164" name="Google Shape;164;p30"/>
          <p:cNvSpPr txBox="1">
            <a:spLocks noGrp="1"/>
          </p:cNvSpPr>
          <p:nvPr>
            <p:ph type="subTitle" idx="1"/>
          </p:nvPr>
        </p:nvSpPr>
        <p:spPr>
          <a:xfrm>
            <a:off x="4773488" y="818275"/>
            <a:ext cx="2728200" cy="133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How do library service areas differ along socio-economic and demographic lines in Chicago, IL?</a:t>
            </a:r>
            <a:endParaRPr sz="1600" dirty="0"/>
          </a:p>
        </p:txBody>
      </p:sp>
      <p:sp>
        <p:nvSpPr>
          <p:cNvPr id="165" name="Google Shape;165;p30"/>
          <p:cNvSpPr txBox="1">
            <a:spLocks noGrp="1"/>
          </p:cNvSpPr>
          <p:nvPr>
            <p:ph type="ctrTitle"/>
          </p:nvPr>
        </p:nvSpPr>
        <p:spPr>
          <a:xfrm>
            <a:off x="4773463" y="433371"/>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Question 1</a:t>
            </a:r>
            <a:endParaRPr>
              <a:solidFill>
                <a:schemeClr val="lt1"/>
              </a:solidFill>
            </a:endParaRPr>
          </a:p>
        </p:txBody>
      </p:sp>
      <p:sp>
        <p:nvSpPr>
          <p:cNvPr id="166" name="Google Shape;166;p30"/>
          <p:cNvSpPr txBox="1">
            <a:spLocks noGrp="1"/>
          </p:cNvSpPr>
          <p:nvPr>
            <p:ph type="ctrTitle" idx="3"/>
          </p:nvPr>
        </p:nvSpPr>
        <p:spPr>
          <a:xfrm>
            <a:off x="4773463" y="2832770"/>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Question 2</a:t>
            </a:r>
            <a:endParaRPr>
              <a:solidFill>
                <a:schemeClr val="lt1"/>
              </a:solidFill>
            </a:endParaRPr>
          </a:p>
        </p:txBody>
      </p:sp>
      <p:sp>
        <p:nvSpPr>
          <p:cNvPr id="167" name="Google Shape;167;p30"/>
          <p:cNvSpPr/>
          <p:nvPr/>
        </p:nvSpPr>
        <p:spPr>
          <a:xfrm>
            <a:off x="4251150" y="168550"/>
            <a:ext cx="125700" cy="484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30"/>
          <p:cNvSpPr txBox="1">
            <a:spLocks noGrp="1"/>
          </p:cNvSpPr>
          <p:nvPr>
            <p:ph type="subTitle" idx="1"/>
          </p:nvPr>
        </p:nvSpPr>
        <p:spPr>
          <a:xfrm>
            <a:off x="4785038" y="3217675"/>
            <a:ext cx="2962200" cy="133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To what extent do the socio-economic and demographic characteristics shape the services, programming and amenities available at these libraries.</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4" name="Google Shape;128;p26">
            <a:extLst>
              <a:ext uri="{FF2B5EF4-FFF2-40B4-BE49-F238E27FC236}">
                <a16:creationId xmlns:a16="http://schemas.microsoft.com/office/drawing/2014/main" id="{B390A225-3048-CA73-EDB6-809946BC150A}"/>
              </a:ext>
            </a:extLst>
          </p:cNvPr>
          <p:cNvSpPr/>
          <p:nvPr/>
        </p:nvSpPr>
        <p:spPr>
          <a:xfrm rot="5400000">
            <a:off x="7285515" y="-522031"/>
            <a:ext cx="826816" cy="2498275"/>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31"/>
          <p:cNvPicPr preferRelativeResize="0">
            <a:picLocks noGrp="1" noRot="1" noMove="1" noResize="1" noEditPoints="1" noAdjustHandles="1" noChangeArrowheads="1" noChangeShapeType="1" noCrop="1"/>
          </p:cNvPicPr>
          <p:nvPr/>
        </p:nvPicPr>
        <p:blipFill rotWithShape="1">
          <a:blip r:embed="rId3">
            <a:alphaModFix/>
          </a:blip>
          <a:srcRect l="2244" t="15846" r="3040"/>
          <a:stretch/>
        </p:blipFill>
        <p:spPr>
          <a:xfrm>
            <a:off x="0" y="1306925"/>
            <a:ext cx="9144000" cy="3697088"/>
          </a:xfrm>
          <a:prstGeom prst="rect">
            <a:avLst/>
          </a:prstGeom>
          <a:noFill/>
          <a:ln>
            <a:noFill/>
          </a:ln>
        </p:spPr>
      </p:pic>
      <p:sp>
        <p:nvSpPr>
          <p:cNvPr id="5" name="Google Shape;128;p26">
            <a:extLst>
              <a:ext uri="{FF2B5EF4-FFF2-40B4-BE49-F238E27FC236}">
                <a16:creationId xmlns:a16="http://schemas.microsoft.com/office/drawing/2014/main" id="{E9C26E0B-97F3-370F-4B8C-4E20F47209D0}"/>
              </a:ext>
            </a:extLst>
          </p:cNvPr>
          <p:cNvSpPr/>
          <p:nvPr/>
        </p:nvSpPr>
        <p:spPr>
          <a:xfrm rot="5400000">
            <a:off x="4419851" y="-678513"/>
            <a:ext cx="826816" cy="2811239"/>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8;p26">
            <a:extLst>
              <a:ext uri="{FF2B5EF4-FFF2-40B4-BE49-F238E27FC236}">
                <a16:creationId xmlns:a16="http://schemas.microsoft.com/office/drawing/2014/main" id="{2F13997E-93E1-10F4-671D-F4F9BCCB06CD}"/>
              </a:ext>
            </a:extLst>
          </p:cNvPr>
          <p:cNvSpPr/>
          <p:nvPr/>
        </p:nvSpPr>
        <p:spPr>
          <a:xfrm rot="5400000">
            <a:off x="1307896" y="-678511"/>
            <a:ext cx="826816" cy="2811238"/>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8" name="TextBox 7">
            <a:extLst>
              <a:ext uri="{FF2B5EF4-FFF2-40B4-BE49-F238E27FC236}">
                <a16:creationId xmlns:a16="http://schemas.microsoft.com/office/drawing/2014/main" id="{DEE4C672-30B1-F87B-2C19-2F19D8ACE4BB}"/>
              </a:ext>
            </a:extLst>
          </p:cNvPr>
          <p:cNvSpPr txBox="1"/>
          <p:nvPr/>
        </p:nvSpPr>
        <p:spPr>
          <a:xfrm>
            <a:off x="393997" y="438890"/>
            <a:ext cx="2654613" cy="523220"/>
          </a:xfrm>
          <a:prstGeom prst="rect">
            <a:avLst/>
          </a:prstGeom>
          <a:noFill/>
        </p:spPr>
        <p:txBody>
          <a:bodyPr wrap="square" rtlCol="0">
            <a:spAutoFit/>
          </a:bodyPr>
          <a:lstStyle/>
          <a:p>
            <a:pPr algn="ctr"/>
            <a:r>
              <a:rPr lang="en-US" b="1" dirty="0">
                <a:solidFill>
                  <a:schemeClr val="bg1"/>
                </a:solidFill>
                <a:latin typeface="Catamaran" panose="020B0604020202020204" charset="0"/>
                <a:cs typeface="Catamaran" panose="020B0604020202020204" charset="0"/>
              </a:rPr>
              <a:t>Part 1: </a:t>
            </a:r>
          </a:p>
          <a:p>
            <a:pPr algn="ctr"/>
            <a:r>
              <a:rPr lang="en-US" dirty="0">
                <a:solidFill>
                  <a:schemeClr val="bg1"/>
                </a:solidFill>
                <a:latin typeface="Catamaran" panose="020B0604020202020204" charset="0"/>
                <a:cs typeface="Catamaran" panose="020B0604020202020204" charset="0"/>
              </a:rPr>
              <a:t>Characterizing the Neighborhood</a:t>
            </a:r>
          </a:p>
        </p:txBody>
      </p:sp>
      <p:sp>
        <p:nvSpPr>
          <p:cNvPr id="9" name="TextBox 8">
            <a:extLst>
              <a:ext uri="{FF2B5EF4-FFF2-40B4-BE49-F238E27FC236}">
                <a16:creationId xmlns:a16="http://schemas.microsoft.com/office/drawing/2014/main" id="{3BF5F3CB-8E5A-C7EE-F85C-6679C8CE1781}"/>
              </a:ext>
            </a:extLst>
          </p:cNvPr>
          <p:cNvSpPr txBox="1"/>
          <p:nvPr/>
        </p:nvSpPr>
        <p:spPr>
          <a:xfrm>
            <a:off x="3521461" y="357774"/>
            <a:ext cx="2792933" cy="738664"/>
          </a:xfrm>
          <a:prstGeom prst="rect">
            <a:avLst/>
          </a:prstGeom>
          <a:noFill/>
        </p:spPr>
        <p:txBody>
          <a:bodyPr wrap="square" rtlCol="0">
            <a:spAutoFit/>
          </a:bodyPr>
          <a:lstStyle/>
          <a:p>
            <a:pPr algn="ctr"/>
            <a:r>
              <a:rPr lang="en-US" b="1" dirty="0">
                <a:solidFill>
                  <a:schemeClr val="bg1"/>
                </a:solidFill>
                <a:latin typeface="Catamaran" panose="020B0604020202020204" charset="0"/>
                <a:cs typeface="Catamaran" panose="020B0604020202020204" charset="0"/>
              </a:rPr>
              <a:t>Part 2: </a:t>
            </a:r>
          </a:p>
          <a:p>
            <a:pPr algn="ctr"/>
            <a:r>
              <a:rPr lang="en-US" dirty="0">
                <a:solidFill>
                  <a:schemeClr val="bg1"/>
                </a:solidFill>
                <a:latin typeface="Catamaran" panose="020B0604020202020204" charset="0"/>
                <a:cs typeface="Catamaran" panose="020B0604020202020204" charset="0"/>
              </a:rPr>
              <a:t>Surveying Library Services </a:t>
            </a:r>
          </a:p>
          <a:p>
            <a:pPr algn="ctr"/>
            <a:r>
              <a:rPr lang="en-US" dirty="0">
                <a:solidFill>
                  <a:schemeClr val="bg1"/>
                </a:solidFill>
                <a:latin typeface="Catamaran" panose="020B0604020202020204" charset="0"/>
                <a:cs typeface="Catamaran" panose="020B0604020202020204" charset="0"/>
              </a:rPr>
              <a:t>and Programming</a:t>
            </a:r>
          </a:p>
        </p:txBody>
      </p:sp>
      <p:sp>
        <p:nvSpPr>
          <p:cNvPr id="10" name="TextBox 9">
            <a:extLst>
              <a:ext uri="{FF2B5EF4-FFF2-40B4-BE49-F238E27FC236}">
                <a16:creationId xmlns:a16="http://schemas.microsoft.com/office/drawing/2014/main" id="{D52DDE2A-B524-5B72-11CC-CB9BB243BAE8}"/>
              </a:ext>
            </a:extLst>
          </p:cNvPr>
          <p:cNvSpPr txBox="1"/>
          <p:nvPr/>
        </p:nvSpPr>
        <p:spPr>
          <a:xfrm>
            <a:off x="6874330" y="438890"/>
            <a:ext cx="1649186" cy="523220"/>
          </a:xfrm>
          <a:prstGeom prst="rect">
            <a:avLst/>
          </a:prstGeom>
          <a:noFill/>
        </p:spPr>
        <p:txBody>
          <a:bodyPr wrap="square" rtlCol="0">
            <a:spAutoFit/>
          </a:bodyPr>
          <a:lstStyle/>
          <a:p>
            <a:pPr algn="ctr"/>
            <a:r>
              <a:rPr lang="en-US" b="1" dirty="0">
                <a:solidFill>
                  <a:schemeClr val="bg1"/>
                </a:solidFill>
                <a:latin typeface="Catamaran" panose="020B0604020202020204" charset="0"/>
                <a:cs typeface="Catamaran" panose="020B0604020202020204" charset="0"/>
              </a:rPr>
              <a:t>Part 3: </a:t>
            </a:r>
          </a:p>
          <a:p>
            <a:pPr algn="ctr"/>
            <a:r>
              <a:rPr lang="en-US" dirty="0">
                <a:solidFill>
                  <a:schemeClr val="bg1"/>
                </a:solidFill>
                <a:latin typeface="Catamaran" panose="020B0604020202020204" charset="0"/>
                <a:cs typeface="Catamaran" panose="020B0604020202020204" charset="0"/>
              </a:rPr>
              <a:t>Analyzing the Data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0484" name="Picture 4" descr="In Chicago, Neighborhoods Have Stark Differences in Economic Opportunity |  Urban Institute">
            <a:extLst>
              <a:ext uri="{FF2B5EF4-FFF2-40B4-BE49-F238E27FC236}">
                <a16:creationId xmlns:a16="http://schemas.microsoft.com/office/drawing/2014/main" id="{D00FC749-85B8-564E-19C9-B9A52D1B81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16583" b="-230"/>
          <a:stretch/>
        </p:blipFill>
        <p:spPr bwMode="auto">
          <a:xfrm>
            <a:off x="0" y="-2"/>
            <a:ext cx="9173045" cy="514350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28;p26">
            <a:extLst>
              <a:ext uri="{FF2B5EF4-FFF2-40B4-BE49-F238E27FC236}">
                <a16:creationId xmlns:a16="http://schemas.microsoft.com/office/drawing/2014/main" id="{CBBDDBC5-7AC7-D9F2-C262-62D10DE1EF47}"/>
              </a:ext>
            </a:extLst>
          </p:cNvPr>
          <p:cNvSpPr/>
          <p:nvPr/>
        </p:nvSpPr>
        <p:spPr>
          <a:xfrm rot="5400000">
            <a:off x="3665638" y="-59355"/>
            <a:ext cx="1812425" cy="4433208"/>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6"/>
          <p:cNvSpPr txBox="1">
            <a:spLocks noGrp="1"/>
          </p:cNvSpPr>
          <p:nvPr>
            <p:ph type="title"/>
          </p:nvPr>
        </p:nvSpPr>
        <p:spPr>
          <a:xfrm>
            <a:off x="3200250" y="1819974"/>
            <a:ext cx="2743200" cy="8290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RESULTS</a:t>
            </a:r>
            <a:endParaRPr dirty="0">
              <a:solidFill>
                <a:schemeClr val="lt1"/>
              </a:solidFill>
            </a:endParaRPr>
          </a:p>
        </p:txBody>
      </p:sp>
      <p:sp>
        <p:nvSpPr>
          <p:cNvPr id="286" name="Google Shape;286;p46"/>
          <p:cNvSpPr/>
          <p:nvPr/>
        </p:nvSpPr>
        <p:spPr>
          <a:xfrm rot="-5400000" flipH="1">
            <a:off x="593250" y="3993775"/>
            <a:ext cx="556500" cy="17430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6"/>
          <p:cNvSpPr/>
          <p:nvPr/>
        </p:nvSpPr>
        <p:spPr>
          <a:xfrm rot="-5400000" flipH="1">
            <a:off x="8279175" y="74250"/>
            <a:ext cx="939000" cy="7905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28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a city with numbers and a number of people&#10;&#10;Description automatically generated with medium confidence">
            <a:extLst>
              <a:ext uri="{FF2B5EF4-FFF2-40B4-BE49-F238E27FC236}">
                <a16:creationId xmlns:a16="http://schemas.microsoft.com/office/drawing/2014/main" id="{1949B0CE-86E1-961A-7F14-14DEA6B620E4}"/>
              </a:ext>
            </a:extLst>
          </p:cNvPr>
          <p:cNvPicPr>
            <a:picLocks noChangeAspect="1"/>
          </p:cNvPicPr>
          <p:nvPr/>
        </p:nvPicPr>
        <p:blipFill rotWithShape="1">
          <a:blip r:embed="rId3"/>
          <a:srcRect l="30419" r="30124"/>
          <a:stretch/>
        </p:blipFill>
        <p:spPr>
          <a:xfrm>
            <a:off x="156274" y="429698"/>
            <a:ext cx="2893131" cy="3619925"/>
          </a:xfrm>
          <a:prstGeom prst="rect">
            <a:avLst/>
          </a:prstGeom>
        </p:spPr>
      </p:pic>
      <p:pic>
        <p:nvPicPr>
          <p:cNvPr id="11266" name="Picture 2">
            <a:extLst>
              <a:ext uri="{FF2B5EF4-FFF2-40B4-BE49-F238E27FC236}">
                <a16:creationId xmlns:a16="http://schemas.microsoft.com/office/drawing/2014/main" id="{9DF55B3C-58B2-EC02-DBC1-38F875C695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9" r="51974" b="52049"/>
          <a:stretch/>
        </p:blipFill>
        <p:spPr bwMode="auto">
          <a:xfrm>
            <a:off x="3096860" y="429698"/>
            <a:ext cx="2893131" cy="361992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6D3E01E8-604B-5584-3BC1-BF097B7370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1772" r="50875"/>
          <a:stretch/>
        </p:blipFill>
        <p:spPr bwMode="auto">
          <a:xfrm>
            <a:off x="5989990" y="462355"/>
            <a:ext cx="3015859" cy="3619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30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dc4442-9a14-40c8-9151-4fed7c1af8c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18D3C14E417E44B92FA0BB6D9EF24F1" ma:contentTypeVersion="17" ma:contentTypeDescription="Create a new document." ma:contentTypeScope="" ma:versionID="396fcd5da8a235bd413ba5ef8d4e9fb8">
  <xsd:schema xmlns:xsd="http://www.w3.org/2001/XMLSchema" xmlns:xs="http://www.w3.org/2001/XMLSchema" xmlns:p="http://schemas.microsoft.com/office/2006/metadata/properties" xmlns:ns3="91dc4442-9a14-40c8-9151-4fed7c1af8cb" xmlns:ns4="69f4d0ef-5039-48c0-a150-626f86f4070d" targetNamespace="http://schemas.microsoft.com/office/2006/metadata/properties" ma:root="true" ma:fieldsID="dd455263157ef41324904751385f17d3" ns3:_="" ns4:_="">
    <xsd:import namespace="91dc4442-9a14-40c8-9151-4fed7c1af8cb"/>
    <xsd:import namespace="69f4d0ef-5039-48c0-a150-626f86f4070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LengthInSeconds" minOccurs="0"/>
                <xsd:element ref="ns3:_activity" minOccurs="0"/>
                <xsd:element ref="ns3:MediaServiceSearchProperties"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dc4442-9a14-40c8-9151-4fed7c1af8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9f4d0ef-5039-48c0-a150-626f86f4070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7FE924-67DD-46C4-9221-1CE4D7B115DC}">
  <ds:schemaRefs>
    <ds:schemaRef ds:uri="http://schemas.microsoft.com/sharepoint/v3/contenttype/forms"/>
  </ds:schemaRefs>
</ds:datastoreItem>
</file>

<file path=customXml/itemProps2.xml><?xml version="1.0" encoding="utf-8"?>
<ds:datastoreItem xmlns:ds="http://schemas.openxmlformats.org/officeDocument/2006/customXml" ds:itemID="{1484AA86-3874-41D3-A444-332082D62A61}">
  <ds:schemaRefs>
    <ds:schemaRef ds:uri="http://purl.org/dc/terms/"/>
    <ds:schemaRef ds:uri="http://schemas.openxmlformats.org/package/2006/metadata/core-properties"/>
    <ds:schemaRef ds:uri="http://schemas.microsoft.com/office/2006/metadata/properties"/>
    <ds:schemaRef ds:uri="http://schemas.microsoft.com/office/2006/documentManagement/types"/>
    <ds:schemaRef ds:uri="http://purl.org/dc/dcmitype/"/>
    <ds:schemaRef ds:uri="http://www.w3.org/XML/1998/namespace"/>
    <ds:schemaRef ds:uri="http://purl.org/dc/elements/1.1/"/>
    <ds:schemaRef ds:uri="http://schemas.microsoft.com/office/infopath/2007/PartnerControls"/>
    <ds:schemaRef ds:uri="69f4d0ef-5039-48c0-a150-626f86f4070d"/>
    <ds:schemaRef ds:uri="91dc4442-9a14-40c8-9151-4fed7c1af8cb"/>
  </ds:schemaRefs>
</ds:datastoreItem>
</file>

<file path=customXml/itemProps3.xml><?xml version="1.0" encoding="utf-8"?>
<ds:datastoreItem xmlns:ds="http://schemas.openxmlformats.org/officeDocument/2006/customXml" ds:itemID="{5C3FFC5C-84A3-4EF6-A596-910FD131C7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dc4442-9a14-40c8-9151-4fed7c1af8cb"/>
    <ds:schemaRef ds:uri="69f4d0ef-5039-48c0-a150-626f86f407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3921</TotalTime>
  <Words>1531</Words>
  <Application>Microsoft Office PowerPoint</Application>
  <PresentationFormat>On-screen Show (16:9)</PresentationFormat>
  <Paragraphs>82</Paragraphs>
  <Slides>20</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Catamaran Light</vt:lpstr>
      <vt:lpstr>Times New Roman</vt:lpstr>
      <vt:lpstr>Roboto</vt:lpstr>
      <vt:lpstr>Catamaran</vt:lpstr>
      <vt:lpstr>Georgia</vt:lpstr>
      <vt:lpstr>Georgia</vt:lpstr>
      <vt:lpstr>Livvic</vt:lpstr>
      <vt:lpstr>Engineering Project Proposal by Slidesgo</vt:lpstr>
      <vt:lpstr>Who is the Public in Our Public Libraries?</vt:lpstr>
      <vt:lpstr>ABOUT THE PROJECT</vt:lpstr>
      <vt:lpstr>PowerPoint Presentation</vt:lpstr>
      <vt:lpstr>PowerPoint Presentation</vt:lpstr>
      <vt:lpstr>PowerPoint Presentation</vt:lpstr>
      <vt:lpstr>RESEARCH QUESTIONS</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 is the Public in Our Public Libraries?</dc:title>
  <dc:creator>Alexandra Zalecki</dc:creator>
  <cp:lastModifiedBy>Zalecki, "Ola"</cp:lastModifiedBy>
  <cp:revision>15</cp:revision>
  <dcterms:modified xsi:type="dcterms:W3CDTF">2025-03-17T18:08:12Z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0x010100618D3C14E417E44B92FA0BB6D9EF24F1</vt:lpwstr>
  </property>
</Properties>
</file>